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0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54" Type="http://schemas.openxmlformats.org/officeDocument/2006/relationships/theme" Target="theme/theme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tableStyles" Target="tableStyle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a48c513f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a48c513f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Getting started with kubernetes in this section you will learn how to set up a local development environment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kubernetes with mini cube mini cube allows you to set up a local single node kubernetes is environment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on your own.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4a48c513f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4a48c513f4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this section of the course we are going to talk about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stateful services watch that you may ask yourself so before talking about anything else let's have a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look at what states will services.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4a48c513f4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4a48c513f4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Actually our Up until now we have only worked with stateless services.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These consist of pods that do not have any kind of internal state that would need to be kept.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4a48c513f4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4a48c513f4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With your knowledge up until now you could never start a pod that reads and writes data from an external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storage service like for example a database or an object store that is hosted outside of the cabin that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is cluster and that is for example provided by your cloud provider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4a48c513f4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4a48c513f4_0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what you're going to learn in this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section is how you can stop pods that strong data which is kept persistent even across pods terminations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and Recreation.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4a48c513f4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4a48c513f4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 key concept here is that of the persistent volume or persistent volume or PV forthought can be provided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as a file system to a Cuban that is pod of its lifecycle is independent of that of the pods using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That means if you delete a pod using the volume the volume will still stay there even if you have deleted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 pod.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is quite impodant as you may remember from the previous section.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pods are deleted and created quite regularly in kubernetes for example when a deployment is scaled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up or scaled down or a rolling update is triggered in any of these cases you would want the data managed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by a pod to persist even if the original pod does not dependent on the chosen search nginx.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We'll get to that in a bit.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PV can be used by multiple pods at once offering a flat file system to multiple pods.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4a48c513f4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4a48c513f4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may have noticed right now that some features depend on the chosen search nginx.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It's important to node that suppod for persistent volumes and kube that is is designed to be pluggable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and does not depend on any kind of specific search nginx.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In practice this means that you will have to pick a storage nginx that fits your own requirements and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your own environment.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4a48c513f4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4a48c513f4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Well in general there are two kinds of volume types that you'll need to pick from Network block devices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and network file systems and network block device is very similar to a regular block device like for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example a hard disk it typically is of a fixed size and can be used by one pod but not more than one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pod at a time.</a:t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4a48c513f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4a48c513f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and network file systems and network block device is very similar to a regular block device like for</a:t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4a48c513f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4a48c513f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and network file systems and network block device is very similar to a regular block device like for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example a hard disk it typically is of a fixed size and can be used by one pod but not more than one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pod at a time.  If you are running in a cloud environment kube that will integrate with that provider's API in order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</a:rPr>
              <a:t>to offer block device suppod for you without too much configuration.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Among the suppoded providers you'll find a GCE agile and open stack.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4a48c513f4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4a48c513f4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On a technical level in practice they are often slow other network block devices but can be used by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multiple pods at the same time.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Network file systems offered by your cloud provider include for example the AWOS elastic file system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and Raphael's self-hosted example includes software like Zeff as and cluster of S and also the good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old NF as on a final node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a48c513f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a48c513f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order to use minikube, you will need to have Oracle virtual box installed on your machine if you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007791"/>
                </a:solidFill>
              </a:rPr>
              <a:t>haven't already download and install it from this site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4a48c513f4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4a48c513f4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old NF as on a final node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Please node that setting up solutions like self are other self-hosted software will be considered out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of scope for this course.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If you are interested in learning more about Ceph have a look at the book link in the slide.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Also please node that you are not limited to using just one storage nginx in your cluster.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You can mix different nginxs as you see fit for a full list of suppoded storage ends and you can also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have a look at the official kube that is documentation with this background knowledge on how storage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works in general and kubernetes in the next one here.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We will now have a look at how to actually work with persistent volumes in Kubernetes.</a:t>
            </a:r>
            <a:endParaRPr sz="1150">
              <a:solidFill>
                <a:srgbClr val="29303B"/>
              </a:solidFill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4a48c513f4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4a48c513f4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this section you will learn how to create and use persistent volumes.  In the previous section,.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You learned what a persistent volume of PV and chart does in general to actually use a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persistent volume.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a48c513f4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a48c513f4_0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You have already learned what a persistent volume of PV and chart does in general to actually use a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persistent volume.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a48c513f4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a48c513f4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kubernetes it first needs to be contained.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The persistent volume itself describes a specific block device of file system that is available in your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network.</a:t>
            </a:r>
            <a:r>
              <a:rPr lang="en" sz="1150">
                <a:solidFill>
                  <a:srgbClr val="007791"/>
                </a:solidFill>
                <a:highlight>
                  <a:srgbClr val="FFFFFF"/>
                </a:highlight>
              </a:rPr>
              <a:t>The persistent volume claim then claims or persistent volume for use in one or more pods.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4a48c513f4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4a48c513f4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The reason that kube that is makes the distinction between volumes and claims is that often these two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objects are created by different persons.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4a48c513f4_0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4a48c513f4_0_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Often the application operator meaning the person that deploys an application on kubernetes is not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necessarily familiar with the cluster and storage operations.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4a48c513f4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4a48c513f4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On the other hand there often is a cluster or storage operator who is not familiar and does not need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to be familiar with the application architecture.  And this is the person that made provision and define the actual volumes for their end users.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</a:rPr>
              <a:t>And this is the motivation for differentiating between the person who creates the actual volume and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the person who then claims the volume for use in their own application.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4a48c513f4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4a48c513f4_0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is how a persistent volume is typically defined.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Each volume definition describes how much storage capacity this volume actually offers.</a:t>
            </a:r>
            <a:endParaRPr sz="1150">
              <a:solidFill>
                <a:srgbClr val="00779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4a48c513f4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4a48c513f4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Also a volume needs to define how many pods can use it at the same time.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this case retried once means that this volume can be used by only one pod at the same time.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On the other hand read write many means that many pods can read and write from and to this volume at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the same time and most importantly each volume needs to define how to actually use the volume.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4a48c513f4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4a48c513f4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And this example we're making in AWOS elastic block device accessible as a persistent volume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a48c513f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a48c513f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You can download Minikube itself right from its github release page </a:t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4a48c513f4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4a48c513f4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if you </a:t>
            </a: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are using mini cube you'll neither be able to use any storage nginx offered by a cloud provider because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you're not running in any kind of cloud nor any self-hosted software storage.  </a:t>
            </a:r>
            <a:r>
              <a:rPr lang="en" sz="1150">
                <a:solidFill>
                  <a:srgbClr val="007791"/>
                </a:solidFill>
              </a:rPr>
              <a:t>Instead you can use directories from the Mini-Cooper EMS local file system and then pass them to your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pods as persistent volume by using the host path volume type.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But please don't do this in production.  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a48c513f4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4a48c513f4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After you have created a persistent volume you can then trade a persistent volume Kinane each volume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claim needs to define the resources and the access mode that a persistent volume needs to offer at the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minimum.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4a48c513f4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4a48c513f4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Alternatively you can also use labels that you give to the persistent volume and a label selected by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which the volume is then claimed after you have created both a persistent volume and a persistent volume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claim.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4a48c513f4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4a48c513f4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You can then use that claim when defining a new pod either directly or indirectly when defining for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example a replica set or a deployment.  </a:t>
            </a:r>
            <a:r>
              <a:rPr lang="en" sz="1150">
                <a:solidFill>
                  <a:srgbClr val="007791"/>
                </a:solidFill>
              </a:rPr>
              <a:t>For that you will need to define volumes that a pod should use in this definition.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reference a persistent volume claim by its name.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4a48c513f4_0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4a48c513f4_0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Secondly you will also need to define at which point in the contains file system your volume should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actually be mounted.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In this example we are creating a Myskina a pod.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 might is keep the data directory at var lib.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Might ask.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Well in this case is backed by a persistent value.</a:t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4a48c513f4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4a48c513f4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First of all create the persistent volume.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this case this is the host path volume shown earlier that works in a mini CUPE environment.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list and modify both persistent volumes and persistent volume claims using the usual CDL commands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instead of typing out persistent volume and persistent volume claim.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also use the abbreviations PV and PVC after having created the volume.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now create the volume line.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node that almost immediately after creating the claim it will become bound to the persistent volume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created earlier.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node that each persistent volume can only be claimed by one claim at a time.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Now that we both have a persistent volume and a persistent volume claim we can use this claim for a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new pod this pod YAML file contains the my Askia definition shown earlier.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Now the persistent volume is mounted within the minuscule pod.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If the pod is deleted and recreated which would for example happen when a deployment was updated it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would reuse the same claim and still have access to the same data.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many cases you will not create persistent volumes by hand but instead have them created automatically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you by Cuban.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This is called automatic volume provisioning and that's what we're going to have a look at in the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next section.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4a48c513f4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4a48c513f4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In this section, you will learn how to use started classes to automatically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007791"/>
                </a:solidFill>
              </a:rPr>
              <a:t>provision persistent volume's </a:t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4a48c513f4_0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4a48c513f4_0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previously you have already learned about persistent volumes and persistent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volume claims.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a48c513f4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4a48c513f4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practice it tends to get tedious to manually create a persistent volume for each persistent volume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claim.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is what automatic provisioning is for.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When using automatic provisioning the cluster operator simply defines a storage class when the application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operator creates a persistent volume claim.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4a48c513f4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4a48c513f4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FFFFFF"/>
                </a:highlight>
              </a:rPr>
              <a:t>There is not necessarily have to exist a volume that is already selected by that claim.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a48c513f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a48c513f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The most recent version of Minicube is 0.26, but I have encountered some issues with this version 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4a48c513f4_0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4a48c513f4_0_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That the operator can specify one of the defined storage classes.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This definition will be picked up by the volume provision or a kubernetes is called component which will</a:t>
            </a:r>
            <a:endParaRPr sz="1150">
              <a:solidFill>
                <a:srgbClr val="00779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4a48c513f4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4a48c513f4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automatically use the information defined in the storage class to create a new persistent volume and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to bind to the persistent volume claim to that volume.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4a48c513f4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4a48c513f4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In practice this might result in the volume provision or creating for example a new CBS volume storage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class is defined just as any other kubernetes resource.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4a48c513f4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4a48c513f4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Each storage class has a provision that needs to be one of quite a big set of available Provisioner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offered by kubernetes then each provisioner accepts a set of parameters that can be used to specify exactly which location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4a48c513f4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4a48c513f4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what kind of volume you want to the Walham provision or to create one when a claim references.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 storage class in this example we are configuring a storage class that creates A.W. as easy as volumes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of the type I O one in the EU central one zone and provisions 20 I O operations per gigabyte.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4a48c513f4_0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4a48c513f4_0_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then use that storage class when creating a new persistent volume claim by specifying the storage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class property.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4a48c513f4_0_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4a48c513f4_0_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Let's have a look at how this works in action.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list available storage classes using the cube CDL get storage class command when you are using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many Kube you will notice that there already is a standard storage class in cube.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 K-8 as I O Sless many Kube host path provisional simply trade directories on the mini cubie am for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As you can see Cuban This will automatically create a new persistent volume that uses the specified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storage class the created volume claim will automatically bind to that newly created volume.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know how to manage persistent data into binaries in the next section.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You can put this knowledge to use them.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</a:rPr>
              <a:t>You know how to manage persistent data into binaries in the next section.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You can use this knowledge to use them.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We will have a look at how to deploy stateful applications like for example databases with stateful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sets.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4a48c513f4_0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4a48c513f4_0_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this section you will put everything you have learned in the previous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sections to use and learn how to use stateful sets to deploy stateful applications.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4a48c513f4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4a48c513f4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Stateful sets are a type of high level controller similar to the replica set of deployment that you've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worked with in the previous section.  </a:t>
            </a:r>
            <a:r>
              <a:rPr lang="en" sz="1150">
                <a:solidFill>
                  <a:srgbClr val="007791"/>
                </a:solidFill>
              </a:rPr>
              <a:t>you already know how to create a pod that uses a persistent volume with a persistent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volume claim.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a48c513f4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4a48c513f4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However as you have already learned creating and managing individual pods is often not the best idea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because a single pod does offer neither resiliency nor scale ability in order to have persistent pods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managed by kubernetes.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You can use stateful sets similar to a replica set a stateful set managers a given replica count of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pods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a48c513f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a48c513f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Which </a:t>
            </a:r>
            <a:r>
              <a:rPr lang="en" sz="1150">
                <a:solidFill>
                  <a:srgbClr val="29303B"/>
                </a:solidFill>
              </a:rPr>
              <a:t>is why I have chosen to use mini cube 0.25 for this class to make sure to pick the correct build for the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operating system.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a48c513f4_0_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4a48c513f4_0_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also their associated volumes stateful sets also offers some features that make them ideal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for clustering stateful applications like for example databases each stateful set also needs a special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kind of service.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a48c513f4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a48c513f4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 headless service Hadleigh service can be used to resolve a stateful said via DNS.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However in addition to a regular cluster IP service it can also be used to address the individual member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pods of a stateful set a DNS.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Again this is useful when you are working with clustered applications in which the members need to be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aware of each other.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4a48c513f4_0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4a48c513f4_0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is how a stateful set definition looks like.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Don't be afraid.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looks a little bit longer than the examples that we've worked with before.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Patrick going to go through it step by step.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First just as a replica set of deployment a stateful set has a replica and the stateful set controller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will ensure that this number of pods is running at any given time.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4a48c513f4_0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4a48c513f4_0_1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Then the stateful side needs to know the name of the assigned Hadleigh service that will be used for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this stateful set.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You'll learn how to create the service in the next slide.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So hang on just a bit.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4a48c513f4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4a48c513f4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addition to the Poche template which is basically the same as in a deployment a replica set you can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define volume claim templates these definitions are regular persistent volume claims to stateful said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controller will create an individual persistent volume claim.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According to this template for each member of a stateful set if you are using automatic volume provisioning.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node for example the storage class name in the template shown on the slide the volume provision will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then create an individual persistent volume for each member of the stateful set.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4a48c513f4_0_1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4a48c513f4_0_1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Then you can use the persistent volume in the specification just as you have already learned in the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previous section of the section.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note that this set up creates an individual volume for each pod that will be mounted by that pod alone.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This is a typical set up for a cluster databases which usually do not operate on a shared file system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among many instances but instead have independent data storage and take care of data synchronization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by themselves.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4a48c513f4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4a48c513f4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Next let's get to the Hadleigh serves a Hadleigh service is defined just like a regular cluster of service.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However for the cluster IP property we can simply define none as a value.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will learn how many headless service works in just a minute.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4a48c513f4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4a48c513f4_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Let's put all this together.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Start by creating the Hadleigh service of course since the stateful said does not exist yet the service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does not yet actually work.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It will automatically select the pod matched by its label selector.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As soon as we create the states will set which we are going to do right now.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We can now see the running pods managed by the stateful set.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We can also see the persistent volume claims created for these pods.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node how the pods managed by a stateful says follow a different naming convention than the ones managed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by a deployment or replica set.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These pods actually have a stable identity.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If we were to delete for example the database 0 pod the state will set what recreate that pod and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reuse the already existing volume Kling.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Let's have a look at how the hapless service works.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this we will start an alpine the next container from rich we can then do some tests that start by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doing a simple DNS look up on the service name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as you can see the service name is not resolved to a virtual cluster IP but instead the DNS name resolves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to the IP addresses of the individual pods managed by the stateful set.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even use a hostname like my database 0 thought.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Might it be service to address individual members of the stateful set.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Why don't you have a clustered application like for example in this case we are creating a Mongul to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be database using the state or said controller.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You can use these individual pod host names to bootstrap your database cluster wrap up on the core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differences between stateful sets and replica sets respectively deployments in a replica set.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4a48c513f4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4a48c513f4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  <a:highlight>
                  <a:srgbClr val="FFFFFF"/>
                </a:highlight>
              </a:rPr>
              <a:t>pods's do not have a stable identity as you can see at their randomly generated names.</a:t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a48c513f4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4a48c513f4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FFFFFF"/>
                </a:highlight>
              </a:rPr>
              <a:t>If a pod managed by a replica set is deleted a new one with a new name will be created as replacement.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a48c513f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a48c513f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If you are on Linux or record as make sure to make the downloaded file executable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easier usage you can then move it to the user's local bin directory.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With Minicube installed you can use the Minicube status command to check the status of your local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cluster to start your local cluster.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Simply type Minicube stuffed into your terminal.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will download a virtual box image for you in that environment and may take a while.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Right now the cluster is up and running and you can use it with the cube CDL command line to to stop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 cluster again.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use the minicube stop command if you stop the cluster.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No data will be lost.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simply started again with minicubes start and pick up just where you left off to completely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reset the cluster.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use the Minicube delete command but please don't do that now because we're still going to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need that local cluster.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4a48c513f4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4a48c513f4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In contrast to that pod's managed by a stateful set have a stable identity.  </a:t>
            </a:r>
            <a:r>
              <a:rPr lang="en" sz="1150">
                <a:solidFill>
                  <a:srgbClr val="29303B"/>
                </a:solidFill>
              </a:rPr>
              <a:t>They are numbered incrementally starting at zero.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And if a pod managed by a stateful set is deleted a new pod but with the very same name will be created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as replacement when a replica set is created.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4a48c513f4_0_1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4a48c513f4_0_1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All of its members will be started at once.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If the replica set is deleted again all members will also be shut down at once.</a:t>
            </a:r>
            <a:endParaRPr sz="1150">
              <a:solidFill>
                <a:srgbClr val="00779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4a48c513f4_0_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4a48c513f4_0_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When a stateful set is created its members will be started one after the other.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 reason for that is that the initialization of the second or third member of a cluster database often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depends on the first node already being available.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So having the pods start one after another in order makes bootstrapping a clustered application a lot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easier.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4a48c513f4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4a48c513f4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Finally I replica sets does not manage persistent volume or persistent volume claims for you.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use a persistent volume claim in a replica set but in that case all pods managed by that replica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set will use the same persistent volume claim.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This can be useful if other instances need access to a shared file system but usually this is not feasible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for stateful applications where each instance requires its own individual volumes.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FFFFFF"/>
                </a:highlight>
              </a:rPr>
              <a:t>Like again for example databases stateful sets.</a:t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4a48c513f4_0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4a48c513f4_0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On the other hand do just that and provide each body with its own persistent volume claim and by extension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if you are using automatic volume provisioning its own persistent volume with deployments and stateful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Sets.  </a:t>
            </a:r>
            <a:r>
              <a:rPr lang="en" sz="1150">
                <a:solidFill>
                  <a:srgbClr val="29303B"/>
                </a:solidFill>
              </a:rPr>
              <a:t>You now know the two most powerful tools for deploying and managing applications both stateless and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stateful on kubernetes.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In the following section we will shift our attention to another matter managing configuration data for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pod's.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You may already have noticed that you can pass environment variables to each pod that you create.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However this does usually not scale well and might not be sufficient for all use cases.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So let's have a more detailed look at managing configuration in the next section.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4a48c513f4_0_1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4a48c513f4_0_1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 in this section you will learn how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to efficiently manage configuration data for your application running on two binaries in general.</a:t>
            </a:r>
            <a:endParaRPr sz="1150">
              <a:solidFill>
                <a:srgbClr val="00779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4a48c513f4_0_1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4a48c513f4_0_1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FFFFFF"/>
                </a:highlight>
              </a:rPr>
              <a:t>There are different ways to pass configuration data to your application </a:t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a48c513f4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4a48c513f4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the most simple case you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might pass configuration data as a simple environment variable that might for example contain a database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connection string a log level for your logger or any other kind of configuration value in more complex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cases.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4a48c513f4_0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4a48c513f4_0_1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You also might want to use configuration files like for example any json or files that can then be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read by your application.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For this first section we are going to focus on managing environment variables for the application and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to then in the next section of the section we're going to have a look at how you can manage configuration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files for your applications.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4a48c513f4_0_1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4a48c513f4_0_1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If you take a look back at the second section of this course you're going to remember that you can specify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environment variables when defining a pod by using the ends property.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While this does work it often is not the most efficient way to manage configuration data.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becomes obvious when you need the same configuration value.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a48c513f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a48c513f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After having started a miniature cluster we can have a look at the optional add ons that minicube ships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with by default minicube already runs the cube DNS service the dashboard and the storage provisioning.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We will cover in the later sections </a:t>
            </a:r>
            <a:r>
              <a:rPr lang="en" sz="1150">
                <a:solidFill>
                  <a:srgbClr val="29303B"/>
                </a:solidFill>
              </a:rPr>
              <a:t>what these components actually do.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4a48c513f4_0_1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4a48c513f4_0_1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example in multiple places and this is for config maps or for a config map is a kubernetes resource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that can contain arbitrary key value pairs in the pods specification.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You can then use the value from property when defining an environment variable to initialize that variable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from a specific key start in a config map.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4a48c513f4_0_1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4a48c513f4_0_1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Using a Config map to store configuration data offers a few benefits.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First of all you can edit the Config map independently of the pod that is using it.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Also you're going to use the same config map in multiple places.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This means for example multiple pods that are managed by different controllers.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Even Like for example different replica sets or stateful sets.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If you have a more complex set up that uses multiple deployments and or stateful sets Config maps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allow you to keep all your configuration data for your entire system in a central location making it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a lot easier to manage for you.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4a48c513f4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4a48c513f4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is where a Config map is defined in Jamo.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Actually there is nothing much to see here just as any other human resource Config map has a name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and may have arbitrary labels.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However unlike other objects the Config map does not have a spec property but a data property instead.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4a48c513f4_0_1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4a48c513f4_0_1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However unlike other objects the Config map does not have a spec property but a data property instead.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The dayjob property is just a key value map that can contain arbitrary keys with arbitrary values as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long as these values are strings.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Be careful when passing values like true or false or numeric values without quotes.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These will be interpreted as boolean or integer types and YAML which is not suppoded by Cuban Edie's</a:t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a48c513f4_0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a48c513f4_0_1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when defining a pod either directly or indirectly through for example a deployment replica set of staples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that you can then use the value from property when defining an environment variable to initialize that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variable from a specific key of a Config map.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note that this Config map has to actually exist when you define the pod.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create the pod without the Config map but the pod will not start until the Config map has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been created.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Also note that the variable value is set when the pod is started.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If the Config map is updated after the pod is started you're going to need to restart the pod or have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it deleted and recreated for it to receive the updated config map value.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4a48c513f4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4a48c513f4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Let's have a look at an example.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We're going to start by creating the very same config map shown earlier.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Now let's continue by creating a plot that uses a value from the Config map.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</a:rPr>
              <a:t>In this case we will just be using a simple airplane a Linux container which we can then use to start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an interactive shell.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4a48c513f4_0_1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4a48c513f4_0_1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In this case we're overriding the command of the container with a simple sleep command.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is just to simulate an arbitrary service.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And we're just using this command that we can keep the container running while restarting an interactive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shell.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It knows that we're using some keys from the Config map in this pod.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4a48c513f4_0_1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4a48c513f4_0_1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So let's create that pod and let's start an interactive shell.</a:t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4a48c513f4_0_1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4a48c513f4_0_1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When you have a look at the environment variables that are available in this pod you will notice the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some variable that we have defined in La poda configuration filled with the value from the Config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Map.  </a:t>
            </a: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Initializing environment variables from Config maps is a useful feature.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</a:rPr>
              <a:t>However often an application is configured to use configuration files for that reason.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You will learn how to use config maps to manage configuration files in the next section.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4a48c513f4_0_1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4a48c513f4_0_1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this section, you will learn how to use Config maps to manage configuration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files in your application Pod's. 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a48c513f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a48c513f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Not enabled by default the Ingres and heapster Add-Ons.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The first one of these is responsible for handling incoming HTTP traffic and the second one is responsible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for collecting pod resource utilization metrics.  </a:t>
            </a:r>
            <a:r>
              <a:rPr lang="en" sz="1150">
                <a:solidFill>
                  <a:srgbClr val="007791"/>
                </a:solidFill>
              </a:rPr>
              <a:t>Both of these features will prove to be useful in the following sections.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So let's enable the to enable a add on.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4a48c513f4_0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4a48c513f4_0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In the previous section, you have already learned how you can use Config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maps to initialize environment variables for pods.  However there is another use for Config maps.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</a:rPr>
              <a:t>You can also mount a Config map as a volume treating each key and the Config map as an individual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file.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4a48c513f4_0_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4a48c513f4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As you can see a Config map containing configuration files does not different from the regular contact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map shown in the previous section.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Of course if your Config map contains entire configuration files the values stored in the data property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tend to be a little bit longer.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Which is normal since there are entire files and not just single values.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note how the pipe character is used to insert multi-line strings into the YAML document.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4a48c513f4_0_1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4a48c513f4_0_1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Then you can add to the Config map as a new volume to a pop.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If it isn't you can then mount that volume just as you would mount any other persistent volume.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note that configure volumes are mounted read only though so you cannot write into the Config map from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within the container.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4a48c513f4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4a48c513f4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Unlike when using environment variables the volume mount will automatically update when the Config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map is updated.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If your application is built to detect changes to its configuration files at runtime you can use this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feature to dynamically update and applications configuration at runtime without having to restart it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which is quite a nice feature.</a:t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4a48c513f4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4a48c513f4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Let's start by showing an advantage trick.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Here we have a directory on my local machine that contains a few simple configuration files.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 Config got any and the database not any.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You can now use the Komansky cube CDL create Config map to initialize a new Config map from the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files start in this directory.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Notice that the dot in the kubectl create Config map command denodes the directory from which I want to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initialize the Config.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This could also be a single file and it can also be a directory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4a48c513f4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4a48c513f4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as you can see the configuration files were successfully impoded into the configure next.</a:t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4a48c513f4_0_1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4a48c513f4_0_1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Let's create a pod that has that Config map mounted as a value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just as in the last section.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is just an Alpine Linux container in which we can now start a new shell.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Let's have a look at the EDC slash Config directory where we have mounted the configure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as you can see each key that is stored in the Config map is available as a single file in that directory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and we can even have a look in it.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And we have all the contents the values of that specific key in that Config map available in this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file.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If you would now update the Config map using the binaries commands the contents of these files are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available and the pod would automatically update without having to recreate or restart the pod as you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may have noticed config maps are useful both for providing environment variables to pods as well as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managing configuration files.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What about Config maps are typically not very secure.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So it's not advised to use them for any kind of value that should be kept secret.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Like for example passwords keys and other sensitive stuff.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is what secret resources are for and you're going to learn how to use them in the next section.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4a48c513f4_0_1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4a48c513f4_0_1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in this section, you will learn how to manage secret configuration values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your application.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4a48c513f4_0_1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4a48c513f4_0_1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Previously you have already learned about the various possibilities to use configMaps for example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to inject environment variables or configuration files into pods typically Config maps and binaries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are not considered as secure.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4a48c513f4_0_1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4a48c513f4_0_1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should not store any kind of danger in them that might be considered sensitive or secret.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Like for example passwords encryption keys API keys or any other kind of sensitive stuff.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a48c513f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a48c513f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use the minute you add ons enable command.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Let's use this command to enable both the Ingres and hipster ons with a local cluster up and running.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now test the Cuban That is called concept for yourself.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4a48c513f4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4a48c513f4_0_1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That is what secrets are for secrets.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Behave very similar to Config maps.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But in addition you have the option to have secret data encrypted at rest in the binaries isover.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Although that is still an experimental feature and is not enabled by default yet.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In addition you can also configure stricter access controls to secrets thereby allowing users and applications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to manage and create pods and Config maps.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FFFFFF"/>
                </a:highlight>
              </a:rPr>
              <a:t>But in turn not to read or update any secrets.</a:t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4a48c513f4_0_1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4a48c513f4_0_1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is how a secret is defined in YAML format on a storage level secret contents are stored based 64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encoded.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This also makes it possible to store binary secrets like for example raw encryption keys or similar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apps.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should be clear but just as a reminder base 64 is not encryption.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4a48c513f4_0_1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4a48c513f4_0_1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It is easily the code built by anyone who has access to the secret data and you should make sure for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example not to put any sensitive secrets into Version control or to make them otherwise publicly accessible.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4a48c513f4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4a48c513f4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Using secrets is very similar to using config maps.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Just as with Config maps you can use secrets to initialize environment variables in the value from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Property.  </a:t>
            </a:r>
            <a:r>
              <a:rPr lang="en" sz="1150">
                <a:solidFill>
                  <a:srgbClr val="007791"/>
                </a:solidFill>
                <a:highlight>
                  <a:srgbClr val="FFFFFF"/>
                </a:highlight>
              </a:rPr>
              <a:t>Just use the secret key ref property instead of the Config map key ref property mounting secrets</a:t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4a48c513f4_0_1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4a48c513f4_0_1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Volume also works just as you would expect from Config maps simply use secret as a volume source instead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of ConfigMap and you're good to go.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Just as config maps secret volumes are mounted read only an update automatically if the secret is updated.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also allows you to store entire configuration files containing sensitive information as secrets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and then make them available as configuration files to your application.</a:t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4a48c513f4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4a48c513f4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Let us now have a look at how to work with sequence in action.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Just as contact maps you can create secrets either from a YAML file which in this case is a bit less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practical because the contents need to be base 64 encoded or by using the special command Cupitt CDL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create secret.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For example you can use the CUPE CDL create a secret generic command with the from file arguments to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create a secret from a file or directory.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4a48c513f4_0_1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4a48c513f4_0_1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Just as with the create Config map command.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This will impod all files in the specified directory and their contents into a new secret object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and your.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4a48c513f4_0_1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4a48c513f4_0_1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You can also use the from literal argument to create a new secret from literal values that you supply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as argument.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4a48c513f4_0_1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4a48c513f4_0_1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Just as a side note when defining an environment variable you can also reference other previously defined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environment variables.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4a48c513f4_0_1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4a48c513f4_0_1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is useful for example when your application requires a database connection.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are a whole box.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want to store draft's the database password in a secret object.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You can solve this by reading the password from the secret into an environment variable like in this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case for example the Mangu the e-passpod variable and then we use that variable when defining the variable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containing the actual or else.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this case the Mangu D-B l variable given the tools used in this section.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should be well equipped to deploy production ready applications to Cuban eddys if you are working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in a dev ops context it is often desirable to automate things as much as possible.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And while kube that is already offers a high degree of automation.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Let's see if we can automate your workflow even more.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</a:rPr>
              <a:t>And for this reason we're going to take a look at continuous integration and delivery workflows with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kube that is in the next section.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a48c513f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a48c513f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4a48c513f4_0_1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4a48c513f4_0_1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after having learned all the different tools to deploy an application on kubernetes.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entire section of the course will focus on automating all of this as much as possible.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4a48c513f4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4a48c513f4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We will start this section by showing you the typical characteristics of a kubernetes based continuous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integration and deployment pipeline.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4a48c513f4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4a48c513f4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 problem is the following.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Imagining that you have a Cuban cluster and that cluster you're going to run your application.</a:t>
            </a:r>
            <a:endParaRPr sz="1150">
              <a:solidFill>
                <a:srgbClr val="00779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4a48c513f4_0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4a48c513f4_0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That is not a problem in itself because you already know how to do that but most likely you'll also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somewhere have a repository that contains that application sourcecode.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4a48c513f4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4a48c513f4_0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Often you're going to want your deployed application to update when the application source code is modified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either.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example on each change or when a new version like and you get tech is released.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And since you're probably going to get tired of rebuilding the same image over and over again and then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deploying it you'll most likely want to automate this.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And that's continuous delivery a typical continuous delivery process consists of multiple steps that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form kind of a pipeline.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4a48c513f4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4a48c513f4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Usually a CD pipeline is triggered by an update to the source code repository.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That might be and you get commits or a new release in form of a good tech.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The first step you're going to do will then be building the application.</a:t>
            </a:r>
            <a:endParaRPr sz="1150">
              <a:solidFill>
                <a:srgbClr val="00779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4a48c513f4_0_1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4a48c513f4_0_1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How this is actually done is of course dependent on the technology that is used.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However Cintre talking about deploying binaries any kind of built job will most often produce a container or image as built artifact.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4a48c513f4_0_1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4a48c513f4_0_1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FFFFFF"/>
                </a:highlight>
              </a:rPr>
              <a:t>This image can then be used for example in a company that is deploying an object subsequence.</a:t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4a48c513f4_0_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4a48c513f4_0_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But optional steps of a deployment pipeline could consist of observing the application behavior after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updating the deployment and triggering a rollback.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4a48c513f4_0_1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4a48c513f4_0_1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updating the deployment and triggering a rollback.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a48c513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a48c513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We're going to start with section one where you're going to get acquainted with the most impodant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core concept of kubernetes.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We will then quickly put these into action in section two in which you'll learn how to deploy services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on kubernetes and how to connect them into complex service typologies.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After that we're going to shift our attention from statelets Micro's services to stage full services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like for example databases in section 3 in Section 4 you're going to learn how to securely manage configuration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data for your applications and Section Five is all about automation by continuous integration and delivery. 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a48c513f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a48c513f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FFFFFF"/>
                </a:highlight>
              </a:rPr>
              <a:t>Let's have a look at a few core concepts of kubernetes.</a:t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4a48c513f4_0_1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4a48c513f4_0_1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If the newly released version of your app does not behave as intended often you want not just to release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 latest version of your application but rather a specific one.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example if you have poost and you get tech in this example version 1 5 2 you would expect your deployment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pipeline to deploy that exact version to your kubernetes cluster just as usual.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build the application into a container image and typically that image stack will match the just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poost tech.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4a48c513f4_0_1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4a48c513f4_0_1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FFFFFF"/>
                </a:highlight>
              </a:rPr>
              <a:t>If you already have an existing kube that is deployment your deployment pipeline can then use the cube</a:t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4a48c513f4_0_1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4a48c513f4_0_1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CDL set image command to update a deployment specification to use that new image updating the image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the Cuban that is deployment object will then cost the deployment controller to start a rolling update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to your new version as you've already learned in the previous section.</a:t>
            </a:r>
            <a:endParaRPr sz="1150">
              <a:solidFill>
                <a:srgbClr val="00779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This works just fine.</a:t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4a48c513f4_0_1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4a48c513f4_0_1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However the kubectl else set image command requires the deployments to be updated already exists in the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first place.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Also this deployment pipeline will not apply any changes to the deployment specifications that are not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related to the container image like like for example your environment variables changes to Config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maps news services and things like that.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4a48c513f4_0_1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4a48c513f4_0_1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As you may already have noticed there are many different options and ways to configure a continuous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deployment pipeline over the upcoming sections in the section you're going to learn how to combine two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powerful tools to fully automated deployment and to solve all the issues that we've just been talking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About. </a:t>
            </a:r>
            <a:r>
              <a:rPr lang="en" sz="1150">
                <a:solidFill>
                  <a:srgbClr val="007791"/>
                </a:solidFill>
                <a:highlight>
                  <a:srgbClr val="FFFFFF"/>
                </a:highlight>
              </a:rPr>
              <a:t>These two tools are going to be good lap and Helm to get started.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We'll start by having a look at how you can configure gitlab to set up continuous delivery to your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kube that is clustered in the next section.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4a48c513f4_0_1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4a48c513f4_0_1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in this section, you're going to learn how to set up a continuous deployment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pipeline with gitlab </a:t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4a48c513f4_0_1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4a48c513f4_0_1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Why are we using GitLab?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There are several reasons.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First of all a good life is an open source product so you can easily run it and try it yourself at no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additional cost.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And secondly GitLab's continuous integration and deployment functionality is quite powerful and easy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to use and allows you to focus on your actual deployment.  Of course the examples shown in this section will be largely get less specific.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</a:rPr>
              <a:t>However you should be able to easily transfer your knowledge to other sea ice solutions like for example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travesty I don't see eye Jenkins if need be for this section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4a48c513f4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4a48c513f4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We are going to assume that you already have it run and get Lepp instance with a C I'd run at your disposal.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Also running Kuban at this cluster is required.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That can be accessed from your get Lipsey and run.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Alternatively you can have a look at the example files for this section for a quick and easy but not production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ready get set up on mini cube which is also what I am going to be using for the remaining sections of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 section.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4a48c513f4_0_1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4a48c513f4_0_1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You can also set up get lab on Cuban Hattie's and then use it to deploy applications to Cuban Hattie's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detailed setup instructions for production ready set up.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Have a look at the manual link on the slide.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4a48c513f4_0_1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4a48c513f4_0_1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Just as a reminder this is what we wanted to achieve using godlet to build a deployment pipeline that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builds a new container image from your application and then rolls it out to your kubernetes cluster.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a48c513f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a48c513f4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 basic deployment unit in a kubernetes is cluster is the pod each pod may consist of multiple containers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although in practice there are seldom more than one or two containers pod all containers with in one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pod are scheduled on the same node in your cluster.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 containers are mostly regular application containers.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Typically Cuban That is well used.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4a48c513f4_0_1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4a48c513f4_0_1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Here is how GitLab's continuous integration and delivery works in source code repository managed by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Getler.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You put a dot kit Lipsey YAML file within that file.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4a48c513f4_0_1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4a48c513f4_0_1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FFFFFF"/>
                </a:highlight>
              </a:rPr>
              <a:t>You can describe the build and deployment pipeline for that project.</a:t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4a48c513f4_0_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4a48c513f4_0_1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FFFFFF"/>
                </a:highlight>
              </a:rPr>
              <a:t>Typically the first step in a built pipeline is building the actual application.</a:t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4a48c513f4_0_1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4a48c513f4_0_1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How this is done exactly depends on your application.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example the application would need to be compiled using the gogo piler a typescript application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might need to be transported to javascript and so 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After building the application you can then build and push the docker image.</a:t>
            </a:r>
            <a:endParaRPr sz="1150">
              <a:solidFill>
                <a:srgbClr val="00779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4a48c513f4_0_1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4a48c513f4_0_1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Note how you can use the see I commit check variable to reference the name of the good Take that is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currently being built.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Also keep in mind that for this to work to get run needs to be able to build Dockery images and needs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to be authenticated at the docker registry.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To which you are pushing the built image you can refer to GitLab’'s documentation for more information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4a48c513f4_0_1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4a48c513f4_0_1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on how to set up a get Hep-C I run on that can build images as soon as you have built and post the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image the next deployment step would be to update your applications.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4a48c513f4_0_1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4a48c513f4_0_1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Kubernette’s deployment.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To actually use the newly built container image instead of the old one.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4a48c513f4_0_1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4a48c513f4_0_1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Let's view this all in action over here.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We have a running gitlab instance with an application repository already configured.</a:t>
            </a:r>
            <a:endParaRPr sz="1150">
              <a:solidFill>
                <a:srgbClr val="00779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4a48c513f4_0_1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4a48c513f4_0_1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is a really simple application that just listens on an HTTP pod and responds with Hello world.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We also have a docker file for building a container image from that application which is actually not </a:t>
            </a: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that complex and we also have a good Lipsey YAML file in that file.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4a48c513f4_0_1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4a48c513f4_0_1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and we also have a good Lipsey YAML file in that file.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a48c513f4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a48c513f4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Dr S contain a runtime but it also suppods rocket and QRIO containers Jacobin that is clustered consists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of one or more nodes.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Each node is its own server.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Either virtualize or physical and is capable of running containers.</a:t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4a48c513f4_0_1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4a48c513f4_0_1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We are first compiling DIGO application and keep the binary as built artifacts for the next step in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which we then build the darker image after that we are running kubectl L to update the image used in a deployment.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4a48c513f4_0_1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4a48c513f4_0_1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To put this to action let's now release a new version of the application.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For that we will just create and you get good tech pushing to the repository and see what happens.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4a48c513f4_0_1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4a48c513f4_0_1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your eye you can now see and you see pipeline running which basically just executes everything that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we've defined in the Get Lipsey 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4a48c513f4_0_1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4a48c513f4_0_1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YAML file </a:t>
            </a: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after the pipeline has finished.  </a:t>
            </a:r>
            <a:r>
              <a:rPr lang="en" sz="1150">
                <a:solidFill>
                  <a:srgbClr val="29303B"/>
                </a:solidFill>
              </a:rPr>
              <a:t>We can have a look at the lock output of the individual build steps.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For example we can have a look at the dock we're built output 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4a48c513f4_0_1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4a48c513f4_0_1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Also we can have a look at the various </a:t>
            </a:r>
            <a:r>
              <a:rPr lang="en" sz="1150">
                <a:solidFill>
                  <a:srgbClr val="29303B"/>
                </a:solidFill>
              </a:rPr>
              <a:t>kubectl outputs from the last Milstead right here.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4a48c513f4_0_1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4a48c513f4_0_1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see that's the deployment was updated with the new version and the deployment controller has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started a rolling update for your application.</a:t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4a48c513f4_0_1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4a48c513f4_0_1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And just as a side note the get lab instance and run on you have seen this section is also deployed onto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binaries.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4a48c513f4_0_1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4a48c513f4_0_1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will find the respective replumb definitions in the example files for this section.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The deployment pipeline shown in this section is an easy way to update your deployed application to a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new version. However it poses some difficulties for example the actual deployment stage depends on the Cuban that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is deployed and resource for the application to already exist.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So you will have to run kubectl apply at least once by hand before running your first deployment job which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is annoying.  Also while we can now update the application image changes to the application spec like for example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new environment variables updated Config maps or whatever are not automatically deployed which is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even more annoying.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For that reason in the remaining two sections we're going to take a look at how you can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</a:rPr>
              <a:t>solve these issues using how the Cuban that is package manager.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And we're going to start with that by setting up helm in the next section.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4a48c513f4_0_1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4a48c513f4_0_1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In this section, you are going to learn how to use the helm package manager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to easily deploy complex applications to kubernetes.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4a48c513f4_0_1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4a48c513f4_0_1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How is a package manager for Kuban that is consisting of a server called teller and a client so clients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can reach portable deployments definitions college charts that can be provided either by yourself for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your own application or also by third party providers.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 client then uses these charts to create reasons of these charts on the server.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Each release then creates the Cuban resources like for example services deployment stateful sets ingress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or anything else just as there are specified within the chart.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Each chart can be released multiple times into the same cluster home can also update existing releases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when a new version of a chart is available.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And that is which is going to help us immensely in our continuous delivery pipelines.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a48c513f4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a48c513f4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When you create a new pod Kubernetes will automatically schedule the containers of this pod on any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node that has spare capacity resources and kube that is are organized in namespace.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 namespace is a virtual grouping of arbitrary resources like for example Pod's in a freshly installed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cluster.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will have to already existing namespace.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First of all the queue system namespace which contains kube-system components by default.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should not modify any resources in the cube System namespace.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The second one is the default namespace which is initially empty and just a regular namespace.</a:t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4a48c513f4_0_1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4a48c513f4_0_1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To install and set up home start by downloading and installing it on your local machine.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4a48c513f4_0_1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4a48c513f4_0_1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According to the official documentation after having installed how you can initialize it by using the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init command the help init command sets up the helm server in your currently used Kuban that is Cluster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this command creates a deployment resource for the home server in the cube System namespace it is and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all subsequent hand commands will communicate with that server instance.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4a48c513f4_0_1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4a48c513f4_0_1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FFFFFF"/>
                </a:highlight>
              </a:rPr>
              <a:t>This is the typical file structure of a health chart the most important file is the chart YAML file.</a:t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4a48c513f4_0_1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4a48c513f4_0_1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file contains the most general meta data on him chart like for example its name and version.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But note that this is the version of the chart itself and not of the application whose deployment is </a:t>
            </a:r>
            <a:r>
              <a:rPr lang="en" sz="1150">
                <a:solidFill>
                  <a:srgbClr val="29303B"/>
                </a:solidFill>
              </a:rPr>
              <a:t>defined within this chart.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4a48c513f4_0_1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4a48c513f4_0_1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Then the values YAML file contains any kind of parameters that should be configurable by the user when </a:t>
            </a:r>
            <a:r>
              <a:rPr lang="en" sz="1150">
                <a:solidFill>
                  <a:srgbClr val="29303B"/>
                </a:solidFill>
              </a:rPr>
              <a:t>releasing a chart.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These values are then used in the template files as you can see the template files contain regular YAML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definitions for any kind of binaries object.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4a48c513f4_0_1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4a48c513f4_0_1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In this case for example a deployment object difference to a regular Kuban that is resource is that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these Hemm files are actually templates.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Have a look at the double bracket expression that are used everywhere where three of the template.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gives you the option to reuse any kind of variable from your values to cammo file in multiple places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and even in multiple YAML definitions.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also have access to the chart and releasement of data.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For more information on the good template language.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Have a look at the official documentation.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4a48c513f4_0_1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4a48c513f4_0_1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Typically you won't need to create all these files by hand but instead you can use the help create command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to bootstrap a new chart that you can then adjust to your wishes.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4a48c513f4_0_1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4a48c513f4_0_1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And again let's have a look at how helm works in action.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is the example application that we have already worked with in the last section.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addition we now have a chart directory that contains a health chart for that application.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We can now use the helm instant commands to release that chart into our cluster home install requires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just one parameter.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 path of the chart you can also use the name argument to provide a name for your new release.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If you do not provide a name helm will just automatically generate one for you.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Also you can use the set argument to override any value from the charts values yemo as you see fit.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example we can use this to deploy a specific version of our application.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will create the respective kubernetes resources like for example in this case a service a deployment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and a pod that is created by that deployment.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And we can now wait for the application to spin up.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also use helme for upgrading existing releases.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is what the helm upgrade command is for.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Helm upgrade commands requires two parameters.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 pass to the chart and the release name that should be upgraded.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Just as with Helm install you can again override values for example to update the application to another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version.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Remember we have used the Tac 1 0 previously.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4a48c513f4_0_1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4a48c513f4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Let's just provide a different image take now how has just updated the deployment object with the new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image tag and the deployment controller will trigger a rolling update for your application.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also combine the install and upgrade command by calling an upgrade with the install argument.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will upgrade the release if it already exists or install it from scratch if it doesn't as you have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seen how it provides a good option for deploying and maintaining complex applications on kubernetes.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Since we have already looked at get Lipsey pipelines in a previous section, let's see how we can combine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these two powerful tools in the next section.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4a48c513f4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4a48c513f4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this section, you are going to learn how to use the helm package manager for providing continuous delivery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for your application on Kubernettes 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a48c513f4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a48c513f4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FFFFFF"/>
                </a:highlight>
              </a:rPr>
              <a:t>Let's start by defining a simple pod.</a:t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4a48c513f4_0_1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4a48c513f4_0_1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previously you have already learned how continuous delivery works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when using gitlab and you have also already learned how to work with the home package manager.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4a48c513f4_0_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4a48c513f4_0_1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So for this section, all that is left is combining these two powerful tools to make continuous delivery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really really easy.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4a48c513f4_0_1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4a48c513f4_0_1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is how the respective section of get Lipsey IMO file has looked like up until now.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We have already stated that CUPE CD set image works well as long as you only want to update the container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image that is deployed.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However kubectl set image will not reflect any updates that you make to your deployment specification.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example if you add an environment variable to a deployment spec modify and config map that comes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with your application.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If you add a new service.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All of these changes will not be applied by a.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kubectl said image.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So for that let's use helm instead.</a:t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4a48c513f4_0_1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4a48c513f4_0_1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is how the same CD pipeline would look like using them.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Note that we are using the home upgrade command with the install argument.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will instruct them to upgrade the respective release.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If it already exists or to create a new one if it doesn't.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This also means that you can run the CD pipeline on a completely blank environment and it will still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be able to bootstrap your entire application automatically.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Which is just great and here saw the entire thing works.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4a48c513f4_0_1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4a48c513f4_0_1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is the example project that you've already seen earlier.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The Helm tromps that we've used previously is also still here and we get Lipsey IMO was adjusted to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run an upgrade when a utech is poost to the repository.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4a48c513f4_0_1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4a48c513f4_0_1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run an upgrade when a utech is poost to the repository.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So let's do just that.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Create a new tag and push it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They get lapu.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4a48c513f4_0_1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4a48c513f4_0_1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You will see a new pipeline showing up there it is.  </a:t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4a48c513f4_0_1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4a48c513f4_0_1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The pipeline has finished the first two stages.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4a48c513f4_0_1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4a48c513f4_0_1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so let's just have a look at the output from the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last bill stage which ran the upgrade command.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Here it is.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As you can see the upgrade command has completed successfully and started rolling.</a:t>
            </a:r>
            <a:endParaRPr sz="1150">
              <a:solidFill>
                <a:srgbClr val="00779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Update for your deployment.  </a:t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4a48c513f4_0_1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4a48c513f4_0_1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And that concludes this section of the course on continuous delivery with Kubernetes.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You have learned about gitlab and helm and how to combine them to easily implement continuous delivery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your own applications.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Combined with the knowledge of previous sections you now know your way around deploying and operating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micro services on kubernetes.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a48c513f4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a48c513f4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this we will assume that you already have a container image for the service that you want to deploy.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the purpose of this example we will use the publicly available nginx image as a dummy image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that stands in for your own Microcircuits of course your criminalists cluster should be authorized to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pull that image.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That being said let's get started.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a48c513f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a48c513f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use the kubectl get command to interact with your kubernetes is custom.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example use kubectl.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Get pods to list all the already existing pods.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Since we have just set up the cluster.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Of course there are no pods yet.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a48c513f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a48c513f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So let's go change that continer resources are defined in YAML files.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This is an example YAML file that defines a pod with one single containing as you can see</a:t>
            </a:r>
            <a:endParaRPr sz="1150">
              <a:solidFill>
                <a:srgbClr val="00779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a48c513f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a48c513f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 pod has a name lefse in the default namespace and consists of one container using nginx.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Image knows how you can pass environment variables into the container.</a:t>
            </a:r>
            <a:endParaRPr sz="1150">
              <a:solidFill>
                <a:srgbClr val="00779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a48c513f4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a48c513f4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To create a resource call kubectl apply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Def f with the file and switchgear resource is defined.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use the same command later again to update the pod if you change the definition.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007791"/>
                </a:solidFill>
              </a:rPr>
              <a:t>Let's run kubectl I'll get pod again and you will now be able to see the newly created pod.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a48c513f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a48c513f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 I'm going to assume that you already start with a working knowledge of docker.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don't need to know all the details but I will assume that you know what a container is and how you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built and start your own container image.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a48c513f4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a48c513f4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While we have now successfully started in you containing no acuminate is cluster there are still a few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open issues.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Most impodant of all there was no way yet to connect to the service running in the freshly created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pod.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a48c513f4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a48c513f4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This goes both for network connections from outside your kubernetes cluster and as well for connections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made by other services running in the same cluster.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a48c513f4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a48c513f4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We will cover a network connectivity for pods using services and Ingress resources in detail in section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2 of this course.  </a:t>
            </a:r>
            <a:r>
              <a:rPr lang="en" sz="1150">
                <a:solidFill>
                  <a:srgbClr val="29303B"/>
                </a:solidFill>
              </a:rPr>
              <a:t>This was just a super quick teaser on how easy it is to start pods and containers with kubernetes over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the following sections.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We will explore this concept in detail and you will learn how to deploy more complex service typologies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and how to connect them with one another in the next section.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a48c513f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a48c513f4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a48c513f4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a48c513f4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FFFFFF"/>
                </a:highlight>
              </a:rPr>
              <a:t>In the previous sections we have already used kubernetes to create a pod which runs the nginx container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a48c513f4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a48c513f4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image each pod managed by kubernetes is assigned to one specific node in your cluster.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If that pod crashes for example due to an application error or an out of memory condition it will automatically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be restarted.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a48c513f4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a48c513f4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FFFFFF"/>
                </a:highlight>
              </a:rPr>
              <a:t>However if an entire node fails all pods running on that node will be lost as well.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a48c513f4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a48c513f4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is obviously not desirable given that we want to  provide service resiliency and scalability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Our high level controllers like for example the replica set a replica set is a Cuban resource that makes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sure that a given number of instances of a pod are running at any given time.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If one of the pods managed by a replica set is lost for example due to a node failure in the replica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that will automatically create a new pod to replace the failed one.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a48c513f4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a48c513f4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this example we have set up a replica set that managed was 3 nginx pods on the right hand.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We have a switch benchmark that is constantly hitting that replica set with HTTP requests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are load balanced evenly over all three pods of the replica set.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will learn how to set up typologies like this by yourself in the upcoming section of this course.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a48c513f4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a48c513f4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Now let's try to see what happens when we meddle with these pods we will start by deleting one of these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plots that way we can basically simulate inode failure affecting this one pod the expected result is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that the overall service should still remain available and we should not see any HDD Pietro's.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As you can see there are no failed requests after having removed one of the replica sets pods.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In fact you will notice that the replica set has already created a new instance to make up for the replica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that we have just deleted in conclusion.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a48c513f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a48c513f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Secondly I will also assume that you have already heard of the micro service architectural paradigm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before.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a48c513f4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a48c513f4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should keep in mind that a single pod is considered as disposable in itself.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It is neither resilient to failure nor scalable to introduce resiliency and scalability.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a48c513f4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a48c513f4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add a higher level controller like replica set which manages a given number of instances of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a certain pod a replica that is resilient to failure and can be scaled another high level controller</a:t>
            </a:r>
            <a:endParaRPr sz="1150">
              <a:solidFill>
                <a:srgbClr val="00779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a48c513f4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a48c513f4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is the deployment deployment management replica sets and can be used to provide rolling updates and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rollbacks for different versions of an application.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will learn about replica sets and deployments in section 2 of this course.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Then there is also the stateful set a stateful set works similar to a replica set but in addition it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also provides pods with a stable network identity and start up all of this makes it useful for cluster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stateful applications like for example databases.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will learn more about stateful sets in sections 3 of course.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a48c513f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a48c513f4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So to sum things up level manually created pod but steps create high level controllers like replica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sets deployments or stateful sets and have these managed your pods for you.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In the next section you will be able to put your new knowledge and kube at ease.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High level controllers to the test will start by working with replica sets and then walk away from there.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a48c513f4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a48c513f4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In Section 2 of this course of the Kubernetes deployment model you will learn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how to create scalable and resilient deployments using replica assets.</a:t>
            </a:r>
            <a:endParaRPr sz="1150">
              <a:solidFill>
                <a:srgbClr val="00779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a48c513f4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a48c513f4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have already learned that kubernetes are for high level controllers like for example the replica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set to implement the service resiliency and scalability.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What you have already learned what a replica set is good for in general I haven't shown you yet how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to actually create one that will change in this section.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a48c513f4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a48c513f4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But before diving into replica sets let's have a look at another core concept of kubernetes labeling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each and every object in a kubernetes cluster can have arbitrary labels.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example when defining a pod you can specify labels in the pods metadata section.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then use these labels to query and filter objects.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example you can use the dash -- switch of the kubernetes or get command to only list objects with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a certain labe.  l that value understanding how labels work is impodant.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a48c513f4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a48c513f4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Because we are going to be needing them when defining a replica set.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Just as plot's replica sets are defined in YAML files.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Let's cover the most important aspects of a replica sets definition.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a48c513f4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a48c513f4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First of all the pod template is used as a definition for pods that are created and managed by the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replica set.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a48c513f4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a48c513f4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The replica count defines how many pods created by the given template should be running at any given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time.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a48c513f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a48c513f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And lastly in this cause we will be using the command line quite a lot.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So I'm also going to assume that you know how to work on a Unix or Windows Shell besides knowledge.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a48c513f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a48c513f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And finally the label selector determines which pods are actually considered as being managed by the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replica set.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4a48c513f4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4a48c513f4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FFFFFF"/>
                </a:highlight>
              </a:rPr>
              <a:t>Let's have a look at how the replica set is actually defined.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4a48c513f4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4a48c513f4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First of all as any object the replica set needs a name and the matter they just.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could also attach any arbitrary labels to the replica set itself.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a48c513f4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4a48c513f4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  <a:highlight>
                  <a:srgbClr val="FFFFFF"/>
                </a:highlight>
              </a:rPr>
              <a:t>Then you have the replica count which would be fairly self-explanatory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a48c513f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a48c513f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and then you have the template </a:t>
            </a: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section for template contains a pod definition that will be used by the replica set to create new pods.  </a:t>
            </a:r>
            <a:r>
              <a:rPr lang="en" sz="1150">
                <a:solidFill>
                  <a:srgbClr val="007791"/>
                </a:solidFill>
              </a:rPr>
              <a:t>The pods template itself is quite similar to the definitions that we previously worked with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4a48c513f4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4a48c513f4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And finally the label selector contains a match labels property that will be used to determine which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pod is going to be managed by the replica set these same labels need to be contained in the pod.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4a48c513f4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4a48c513f4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Templates matter data just as creating a pod you can create a replica set using the cube CDL apply command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 HTML file and this case contains the replica set definition shown earlier.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Terminate existing ones to make sure that the actual number of running pods always matches the specified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replica and you may have noticed that we still haven't talked about how you can make the plot application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accessible via a netbook with some knowledge on how labels and replica sets work.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We can now cover this topic in the next section in which we will have a detailed look at services.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4a48c513f4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4a48c513f4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section, </a:t>
            </a:r>
            <a:r>
              <a:rPr lang="en" sz="1150">
                <a:solidFill>
                  <a:srgbClr val="007791"/>
                </a:solidFill>
              </a:rPr>
              <a:t>you'll learn how to provide network connectivity to your Kube</a:t>
            </a: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 that is pod's using services.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4a48c513f4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4a48c513f4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In the previous section, you have learned how to create a replica set and how to scale it.  </a:t>
            </a:r>
            <a:r>
              <a:rPr lang="en" sz="1150">
                <a:solidFill>
                  <a:srgbClr val="29303B"/>
                </a:solidFill>
              </a:rPr>
              <a:t>In the previous section you have learned how to create a replica set and how to scale it.  And this section we will build on that and create a service that offers a stable network connectivity</a:t>
            </a:r>
            <a:endParaRPr sz="1150">
              <a:solidFill>
                <a:srgbClr val="29303B"/>
              </a:solidFill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for other pods or external users that want to connect to your replica sets pods first let's have a</a:t>
            </a:r>
            <a:endParaRPr sz="1150">
              <a:solidFill>
                <a:srgbClr val="007791"/>
              </a:solidFill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look at how pods are networked.</a:t>
            </a:r>
            <a:endParaRPr sz="1150">
              <a:solidFill>
                <a:srgbClr val="29303B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4a48c513f4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4a48c513f4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general each pod in your kubernetes cluster has its own IP address.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Usually that IP address is usable only within the cluster.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would allow one podal to open and a connection to another but given that it knows that IP address.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But you cannot use a pod IP address to connect to that pod from outside of the cluster say from the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internet.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example also pods are usually short lived pods managed by replica sets are often created and deleted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when the replica is Kales and each pod will get a new IP address.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Furthermore kube at least does not provide DNS for resolving pod IP addresses.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That's why our services come into play.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a48c513f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a48c513f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There's also some software that you're going to need for this cause.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a48c513f4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4a48c513f4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 service is a special kind of kube that is resource that selects a given set of pods by label (remember the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label selector from the previous section) and provides a stable IP address and DNS name for that group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of pods.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If the service selects multiple pods for example all pods managed by a replica set it will load Pollan's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incoming data connections among all of these pods.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When the replica set is scaled up or down and adds are removed pods the service will automatically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add or remove these pods IP addresses from its routing table.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4a48c513f4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4a48c513f4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There are different types of services.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First there is the cluster IP service type.  a cluster IP service provides an IP address that is routed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within the cluster and can be used by other pods in the cluster to connect to the pods selected by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that service cluster IP service will also provide a DNS name that can be used from within the cluster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a48c513f4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a48c513f4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and which will also to the service IP the node pod service type work similar.  </a:t>
            </a:r>
            <a:r>
              <a:rPr lang="en" sz="1150">
                <a:solidFill>
                  <a:srgbClr val="29303B"/>
                </a:solidFill>
              </a:rPr>
              <a:t>But in addition it opens a new CPO or you repod on each node in your cluster that will forward traffic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to your service if your nodes have publicly ratable IP addresses.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That alone is sufficient to make a service reachable from the public internet or other external networks.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4a48c513f4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4a48c513f4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Lastly the load balancing service type works.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Again similar to the node port-service But if you're using it within a public cloud environment it will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automatically use that cloud providers API to provision an external load for them so that accepts traffic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and forwards to your pods.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Often the load balance service type is the best choice to make a service accessible from the Internet.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4a48c513f4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4a48c513f4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Let's have a look at how a service actually defined this service definition will create a service that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will select all pods created by the replica sets that we have created in the previous section of the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section just like pods and replica sets the service will need a name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4a48c513f4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4a48c513f4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 name will also later be the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DNS name that can be used by other services to connect to the service.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4a48c513f4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4a48c513f4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Then we have the service type.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Aside from cluster IP as shown in this example Velvet's values would be nodePort and load balancing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the pod selector is used to match pods by the labels.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4a48c513f4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4a48c513f4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The service will select all the pods that have the given label values and then forward traffic to those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pods with round robin load balancing.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a48c513f4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4a48c513f4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Lastly we have the pod Authority which defines which TCP are UDP pods should be forwarded by the service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just as with other kubernetes it's resources you can use the kubernetes or get command to list existing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services and kubernetes or apply effort to create a respectively update to them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after having created a service kubernetes and get services.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4a48c513f4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4a48c513f4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just as with other kubernetes it's resources you can use the kubernetes or get command to list existing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services and kubernetes or apply effort to create a respectively update to them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after having created a service kubernetes and get services.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Display the cluster IP that was assigned to that service to test if we can connect to the service.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start an additional pod using the kubectl run command sets the def I am staffed reflex to immediately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attach your terminal to that container and the daftest are Amphlett to terminate suppod.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Once you disconnect your terminal lets start a simple opined Linux container in which we can then install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kernel to test the HGP connection to our replicas that with the service that we have just reached its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a48c513f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a48c513f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First there is kubectl or CUPE control group control is the command line client for using kube at ease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which needs to run on your local machine for installation instructions specific to your operating system.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Have a look at the installation instructions linked on the slide in order to walk with Kevin that is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obviously going to need a working kubernetes is set up.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4a48c513f4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4a48c513f4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we can always use CURL to execute and HTP request to our new service from was in a pod in the same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namespace.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simply use the service name as DNS name.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 fully qualified domain name of that service would usually be my service or in general the service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name dot default dot SPC dot cluster dot local to create </a:t>
            </a: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a local service instead of a regular cluster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IP service.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4a48c513f4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4a48c513f4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Simply replace the service type with the value load local and provider to that your cluster is running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a cloud environment suppoded by kubernetes like for example the Google compute nginx A.W. as ever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are open stack that will automatically create a virtual load balancer that is accessible from the internet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and forwards all traffic to this specific service services are the easiest way to make applications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accessible via a network.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However having a separate load balancer for each public service is often not the best way to do for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services that expose HTP interfaces.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There is an alternative solution.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4a48c513f4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4a48c513f4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section, y</a:t>
            </a: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ou will learn how to provide HTP connectivity to your applications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a48c513f4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a48c513f4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Using Ingress resources in the previous sections, you have already work with services which allow you to</a:t>
            </a:r>
            <a:endParaRPr sz="1150">
              <a:solidFill>
                <a:srgbClr val="007791"/>
              </a:solidFill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both connect applications in your cluster with each other as well as make them accessible from outside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your cluster.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4a48c513f4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4a48c513f4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However services have some limitations.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example they forward traffic only on the TCP/UDP layer and that means that a service cannot use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features of any specific application protocol like for example HTTP.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4a48c513f4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4a48c513f4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is where ingress resources come into play ingress resources define specifically how incoming HTTP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requests should be forwarded to your podt's ingress resources suppod a wide range of HTTP protocols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features like for example path and host based routing caching authentication deal as termination and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many more.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4a48c513f4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4a48c513f4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is how the typical Ingress definition looks like.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a pod from the usual metadata on an Ingress definition consists of rules.</a:t>
            </a:r>
            <a:endParaRPr sz="1150">
              <a:solidFill>
                <a:srgbClr val="00779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4a48c513f4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4a48c513f4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Each rule matches one HTTP hostname and can have multiple Suppe rules that match individual paths each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rule describes that incoming HTTP ingress matching the specified host and path should be forwarded to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 specific service.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These services need to be defined beforehand as you have learned in the previous with you these services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can be regular cluster IP services and they do not need to be publicly accessible.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4a48c513f4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4a48c513f4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Ingres definitions are purely virtual.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They require an ingress controller that is an actual piece of software that needs to be running within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your own kubernetes cluster.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The Ingres controller accept its HTTP connections and can then start HTTP requests and routes them where they should go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as defined in the actual ingress definitions.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deploy an Ingress controller in your kubernetes cluster using regular deployment and service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definitions.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4a48c513f4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4a48c513f4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For example you can have a look at the nginx Ingress controller for more information on that.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a48c513f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a48c513f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The easiest way to get started is using Mini-Cooper which sets up a single node Cuban that is cluster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on your local machine.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To use the cube you will also need a local virtual box installation.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We will cover the local installation of kubernetes with Mini-Cooper in detail in the next section.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Alternatively you can use an existing kubernetes cluster for example at one of the major cloud providers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like the Google binaries and bring all the container service.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a48c513f4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a48c513f4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Also some cloud providers like for example the Google container nginx also provide their own ready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to use ingress controllers for you so that you don't have to deploy your own.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4a48c513f4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4a48c513f4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list create and manage ingress resources using the usual kubectl commands.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Let's use the kubectl apply command to create the Ingress response shown earlier.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When using Minnock you you typically already have a running Ingres controller that automatically processes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these rules.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check with the mini cube add on the list command if your Inglese controller should be disabled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the output of many cube at least you could enable it with a command mini cube add ons enable ingress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determine the IP address of many cubes Ingres controller using the command mini cube IP for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testing purposes.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You can add that Ingres controls IP address to your ADC hosts file and then open that hostname in your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browser.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4a48c513f4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4a48c513f4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this case the host name your app thought example is the same hostname that we've used in our Ingres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rules in the definition of that we have just created.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4a48c513f4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4a48c513f4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So let's go and open that's domain in our browser after we've added it to the hosts file.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a48c513f4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a48c513f4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As you can see the HDD request made by our browser is forwarded to the actual pods running that are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managed by all replicas set.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this case as we are just using the empty nginx X container image we just see an error page because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that image does not serve any actual content.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4a48c513f4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4a48c513f4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 pod from firewalling edge to Depue request Ingres resources and controllers offer additional features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built on HTTP for example a typical Ingres controller offers DL as of loading.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frees your from having to manage keys and certificates within your own application pod but you'll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still have the option to have incoming traffic encrypted as it enters your cluster.</a:t>
            </a:r>
            <a:endParaRPr sz="1150">
              <a:solidFill>
                <a:srgbClr val="00779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4a48c513f4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4a48c513f4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Furthermore you can use rate limiting to prevent application pods from becoming overloaded with requests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also an Ingres controller might be used to add a simple authentication layer to your application you</a:t>
            </a:r>
            <a:endParaRPr sz="1150">
              <a:solidFill>
                <a:srgbClr val="007791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4a48c513f4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4a48c513f4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You now know the necessary tools to run an application on kubernetes to interconnect with other applications.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And how do you make it accessible from external network.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4a48c513f4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4a48c513f4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this section, you will learn how to update your deployed applications without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downtime using deployment objects.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4a48c513f4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4a48c513f4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one of the previous sections, you have already learned how to deploy scalable and resilient applications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with replica sets.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a48c513f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a48c513f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Lastly you will be needing some kind of code editor.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Most people have their own one true code editor that they love about all.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So I'm not going to make any recommendations here except maybe be as code for the indecisive among you.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4a48c513f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4a48c513f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However replica sets have some limitations when a replica set creates a new pod.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It will use the pod templates defined in its specification.</a:t>
            </a: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4a48c513f4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4a48c513f4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However if you change that specification for example by changing the doctor image for the container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the replica set controller will not update any of the existing pods unless you manually delete them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4a48c513f4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4a48c513f4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  <a:highlight>
                  <a:srgbClr val="E6F2F5"/>
                </a:highlight>
              </a:rPr>
              <a:t>and have them recreated by the replica set controller.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4a48c513f4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4a48c513f4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Deployment objects solve this problem.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Deployment managers multiple replica sets.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If the specification is modified like for example again by changing the container image the deployment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controller will create a new replica set using the new image.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Then the controller will gradually scale up the new replica set and scaled down the old replica set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as the new pods become ready This allows you to provide updates to the application that are rolled out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automatically without having to suffer any kind of downtime.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a48c513f4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4a48c513f4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is a typical general specification from a deployment.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Luckily there is not that much new to see here.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As you may notice the deployment specification looks very very similar to that of the replica set that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we've already looked at in a previous section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4a48c513f4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4a48c513f4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In the section just as with most other kubernetes resources you can list create and manage deployments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using the usual coupes DL commands.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Let's use the cube CDL apply command to create the deployment shown earlier.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As you can see just as a replica set the deployment creates the required amount of pods.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In fact the only thing the deployment controller actually does is creating a replica set that you can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also have you using the appropriate commands.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In order to show the benefit of a deployment we can change the deployments container image in the specification.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4a48c513f4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4a48c513f4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that we're going to be using the kubectl edit command that you can use to quickly edit an existing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kube that is resource.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Let's change the container image to a more recent version of that image.</a:t>
            </a:r>
            <a:endParaRPr sz="1150">
              <a:solidFill>
                <a:srgbClr val="00779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4a48c513f4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4a48c513f4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After updating the deployment you will notice that the deployment controller starts to shuts down the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old version of the deployment one by one and begin starting new pods.</a:t>
            </a:r>
            <a:endParaRPr sz="1150">
              <a:solidFill>
                <a:srgbClr val="00779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4a48c513f4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4a48c513f4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is actually being achieved by creating a new replica set.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That is gradually scaled up while the replica set is gradually being skater's down.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In case your new deployment version introduced an error.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4a48c513f4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4a48c513f4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For example because of a bug in your application you can also rollback the latest updates to your deployment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using the kubectl roll out undo command.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This will revert to changes made by the previous added scale.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The new replica set back to 0 containers and scale the old replica set back up to the original replica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9303B"/>
                </a:solidFill>
              </a:rPr>
              <a:t>Cohn's.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7791"/>
                </a:solidFill>
              </a:rPr>
              <a:t>In this section you have learned all about the necessary tools to deploy and Update Services on kubernetes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and connect them with one another.  However there is one thing that we did not cover yet and that is managing containers that need to store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data in order to work.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He will regularly encounter this issue.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7791"/>
                </a:solidFill>
              </a:rPr>
              <a:t>For example when you want to deploy stateful containers like for example database.</a:t>
            </a:r>
            <a:endParaRPr sz="1150">
              <a:solidFill>
                <a:srgbClr val="007791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  <a:highlight>
                  <a:srgbClr val="E6F2F5"/>
                </a:highlight>
              </a:rPr>
              <a:t>For this reason you will learn how to deploy stateful persistent containers into binaries in the next</a:t>
            </a:r>
            <a:endParaRPr sz="1150">
              <a:solidFill>
                <a:srgbClr val="29303B"/>
              </a:solidFill>
              <a:highlight>
                <a:srgbClr val="E6F2F5"/>
              </a:highlight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9303B"/>
                </a:solidFill>
              </a:rPr>
              <a:t>section of this course.</a:t>
            </a:r>
            <a:endParaRPr sz="1150">
              <a:solidFill>
                <a:srgbClr val="29303B"/>
              </a:solidFill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rgbClr val="29303B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 with Microservices and Kubernetes: Overview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Setting up with Minikube</a:t>
            </a:r>
            <a:endParaRPr sz="6000"/>
          </a:p>
        </p:txBody>
      </p:sp>
      <p:sp>
        <p:nvSpPr>
          <p:cNvPr id="127" name="Google Shape;12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Stateful Services and Storage Drivers</a:t>
            </a:r>
            <a:endParaRPr sz="6000"/>
          </a:p>
        </p:txBody>
      </p:sp>
      <p:sp>
        <p:nvSpPr>
          <p:cNvPr id="839" name="Google Shape;839;p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46" name="Google Shape;84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38" y="409575"/>
            <a:ext cx="7248525" cy="43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54" name="Google Shape;85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63" y="404813"/>
            <a:ext cx="8296275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62" name="Google Shape;86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13" y="504825"/>
            <a:ext cx="7877175" cy="41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1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70" name="Google Shape;87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75" y="452438"/>
            <a:ext cx="8020050" cy="42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1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1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78" name="Google Shape;87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288" y="1400175"/>
            <a:ext cx="6829425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1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86" name="Google Shape;88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38" y="381000"/>
            <a:ext cx="8239125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1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94" name="Google Shape;89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3" y="233363"/>
            <a:ext cx="8143875" cy="46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1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02" name="Google Shape;90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13" y="414338"/>
            <a:ext cx="8105775" cy="43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1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10" name="Google Shape;91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3" y="276225"/>
            <a:ext cx="8143875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109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557213"/>
            <a:ext cx="7581900" cy="40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18" name="Google Shape;91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63" y="342900"/>
            <a:ext cx="8296275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110</a:t>
            </a:fld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Working with Persistent Volumes</a:t>
            </a:r>
            <a:endParaRPr sz="6000"/>
          </a:p>
        </p:txBody>
      </p:sp>
      <p:sp>
        <p:nvSpPr>
          <p:cNvPr id="926" name="Google Shape;926;p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111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33" name="Google Shape;93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063" y="585788"/>
            <a:ext cx="7381875" cy="3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112</a:t>
            </a:fld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41" name="Google Shape;94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3" y="385763"/>
            <a:ext cx="8143875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1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113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1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49" name="Google Shape;94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3" y="457200"/>
            <a:ext cx="8181975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114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57" name="Google Shape;95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38" y="328613"/>
            <a:ext cx="8162925" cy="44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115</a:t>
            </a:fld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65" name="Google Shape;96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3" y="333375"/>
            <a:ext cx="8181975" cy="4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1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116</a:t>
            </a:fld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73" name="Google Shape;97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63" y="357188"/>
            <a:ext cx="8220075" cy="44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117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81" name="Google Shape;98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400050"/>
            <a:ext cx="832485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118</a:t>
            </a:fld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1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89" name="Google Shape;98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13" y="371475"/>
            <a:ext cx="8258175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119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5" y="1757363"/>
            <a:ext cx="794385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1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97" name="Google Shape;99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38150"/>
            <a:ext cx="82296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1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120</a:t>
            </a:fld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05" name="Google Shape;1005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457200"/>
            <a:ext cx="83058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121</a:t>
            </a:fld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13" name="Google Shape;1013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63" y="423863"/>
            <a:ext cx="8296275" cy="4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122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1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21" name="Google Shape;102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38138"/>
            <a:ext cx="8172450" cy="44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123</a:t>
            </a:fld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1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29" name="Google Shape;1029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75" y="381000"/>
            <a:ext cx="8248650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124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1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/>
          </a:p>
        </p:txBody>
      </p:sp>
      <p:pic>
        <p:nvPicPr>
          <p:cNvPr id="1037" name="Google Shape;103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88" y="804863"/>
            <a:ext cx="8353425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125</a:t>
            </a:fld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1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Automatic Volume Provisioning</a:t>
            </a:r>
            <a:endParaRPr sz="6000"/>
          </a:p>
        </p:txBody>
      </p:sp>
      <p:sp>
        <p:nvSpPr>
          <p:cNvPr id="1045" name="Google Shape;1045;p1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126</a:t>
            </a:fld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1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52" name="Google Shape;105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825" y="395288"/>
            <a:ext cx="7372350" cy="43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1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127</a:t>
            </a:fld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1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60" name="Google Shape;1060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357188"/>
            <a:ext cx="8001000" cy="44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128</a:t>
            </a:fld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1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68" name="Google Shape;1068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285750"/>
            <a:ext cx="828675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1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129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13" y="738188"/>
            <a:ext cx="7648575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1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76" name="Google Shape;107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414338"/>
            <a:ext cx="8305800" cy="43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1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130</a:t>
            </a:fld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1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84" name="Google Shape;108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88" y="371475"/>
            <a:ext cx="8124825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131</a:t>
            </a:fld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92" name="Google Shape;109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38" y="361950"/>
            <a:ext cx="8239125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132</a:t>
            </a:fld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00" name="Google Shape;110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5300"/>
            <a:ext cx="8229600" cy="4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1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133</a:t>
            </a:fld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1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08" name="Google Shape;1108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38" y="604838"/>
            <a:ext cx="8239125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134</a:t>
            </a:fld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1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16" name="Google Shape;1116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5" y="395288"/>
            <a:ext cx="7943850" cy="43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135</a:t>
            </a:fld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1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24" name="Google Shape;112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13" y="1795463"/>
            <a:ext cx="8334375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1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136</a:t>
            </a:fld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1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Using Stateful Sets</a:t>
            </a:r>
            <a:endParaRPr sz="6000"/>
          </a:p>
        </p:txBody>
      </p:sp>
      <p:sp>
        <p:nvSpPr>
          <p:cNvPr id="1132" name="Google Shape;1132;p1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137</a:t>
            </a:fld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1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39" name="Google Shape;1139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763" y="285750"/>
            <a:ext cx="6086475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138</a:t>
            </a:fld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47" name="Google Shape;1147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8" y="361950"/>
            <a:ext cx="8086725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139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25" y="685800"/>
            <a:ext cx="6838950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1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55" name="Google Shape;1155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38" y="328613"/>
            <a:ext cx="7934325" cy="44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140</a:t>
            </a:fld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1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63" name="Google Shape;116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38" y="342900"/>
            <a:ext cx="7858125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141</a:t>
            </a:fld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71" name="Google Shape;1171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063" y="257175"/>
            <a:ext cx="7381875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1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142</a:t>
            </a:fld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1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79" name="Google Shape;1179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38" y="190500"/>
            <a:ext cx="701992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143</a:t>
            </a:fld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1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87" name="Google Shape;1187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95275"/>
            <a:ext cx="8077200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1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144</a:t>
            </a:fld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1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95" name="Google Shape;1195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88" y="252413"/>
            <a:ext cx="7362825" cy="4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145</a:t>
            </a:fld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1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03" name="Google Shape;1203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3" y="357188"/>
            <a:ext cx="8181975" cy="44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146</a:t>
            </a:fld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1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11" name="Google Shape;1211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63" y="638175"/>
            <a:ext cx="7686675" cy="38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147</a:t>
            </a:fld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1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19" name="Google Shape;1219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38" y="347663"/>
            <a:ext cx="7858125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1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148</a:t>
            </a:fld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1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27" name="Google Shape;1227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8" y="319088"/>
            <a:ext cx="7972425" cy="4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149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52" y="672588"/>
            <a:ext cx="6673150" cy="43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1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35" name="Google Shape;123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75" y="419100"/>
            <a:ext cx="7791450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1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150</a:t>
            </a:fld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1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43" name="Google Shape;1243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63" y="381000"/>
            <a:ext cx="7991475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1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151</a:t>
            </a:fld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1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/>
          </a:p>
        </p:txBody>
      </p:sp>
      <p:pic>
        <p:nvPicPr>
          <p:cNvPr id="1251" name="Google Shape;1251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419100"/>
            <a:ext cx="7962900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152</a:t>
            </a:fld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1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59" name="Google Shape;1259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419100"/>
            <a:ext cx="7981950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1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153</a:t>
            </a:fld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1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67" name="Google Shape;1267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404813"/>
            <a:ext cx="8096250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1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154</a:t>
            </a:fld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167"/>
          <p:cNvSpPr txBox="1">
            <a:spLocks noGrp="1"/>
          </p:cNvSpPr>
          <p:nvPr>
            <p:ph type="body" idx="1"/>
          </p:nvPr>
        </p:nvSpPr>
        <p:spPr>
          <a:xfrm>
            <a:off x="311700" y="1114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Managing Configuration Data</a:t>
            </a:r>
            <a:endParaRPr sz="6000"/>
          </a:p>
        </p:txBody>
      </p:sp>
      <p:sp>
        <p:nvSpPr>
          <p:cNvPr id="1275" name="Google Shape;1275;p1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155</a:t>
            </a:fld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1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82" name="Google Shape;1282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3" y="466725"/>
            <a:ext cx="8181975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156</a:t>
            </a:fld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1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90" name="Google Shape;1290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519113"/>
            <a:ext cx="8172450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157</a:t>
            </a:fld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1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98" name="Google Shape;1298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595313"/>
            <a:ext cx="8267700" cy="39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158</a:t>
            </a:fld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1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06" name="Google Shape;1306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681038"/>
            <a:ext cx="8286750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1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159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257300"/>
            <a:ext cx="74676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1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14" name="Google Shape;1314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13" y="466725"/>
            <a:ext cx="8258175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1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160</a:t>
            </a:fld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22" name="Google Shape;1322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476250"/>
            <a:ext cx="82677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161</a:t>
            </a:fld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1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30" name="Google Shape;1330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38" y="590550"/>
            <a:ext cx="8162925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1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162</a:t>
            </a:fld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1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38" name="Google Shape;1338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3" y="447675"/>
            <a:ext cx="8181975" cy="4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163</a:t>
            </a:fld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1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46" name="Google Shape;1346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13" y="247650"/>
            <a:ext cx="7191375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1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164</a:t>
            </a:fld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1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54" name="Google Shape;135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63" y="1266825"/>
            <a:ext cx="8296275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1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165</a:t>
            </a:fld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1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62" name="Google Shape;1362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538" y="185738"/>
            <a:ext cx="7400925" cy="47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1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166</a:t>
            </a:fld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1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70" name="Google Shape;1370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113" y="280988"/>
            <a:ext cx="7343775" cy="45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167</a:t>
            </a:fld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78" name="Google Shape;1378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538" y="290513"/>
            <a:ext cx="7400925" cy="4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168</a:t>
            </a:fld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Inject Configuration Files Pods</a:t>
            </a:r>
            <a:endParaRPr sz="6000"/>
          </a:p>
        </p:txBody>
      </p:sp>
      <p:sp>
        <p:nvSpPr>
          <p:cNvPr id="1386" name="Google Shape;1386;p1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169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38" y="614363"/>
            <a:ext cx="7248525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1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93" name="Google Shape;1393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38" y="338138"/>
            <a:ext cx="7172325" cy="44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170</a:t>
            </a:fld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1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01" name="Google Shape;1401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13" y="381000"/>
            <a:ext cx="7877175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171</a:t>
            </a:fld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1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09" name="Google Shape;1409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28600"/>
            <a:ext cx="7467600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1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172</a:t>
            </a:fld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1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17" name="Google Shape;1417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419100"/>
            <a:ext cx="8191500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1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173</a:t>
            </a:fld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1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25" name="Google Shape;1425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1114425"/>
            <a:ext cx="821055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1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174</a:t>
            </a:fld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1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33" name="Google Shape;1433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38" y="195263"/>
            <a:ext cx="7248525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1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175</a:t>
            </a:fld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1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41" name="Google Shape;1441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919163"/>
            <a:ext cx="8267700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1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176</a:t>
            </a:fld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1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Keeping Secrets</a:t>
            </a:r>
            <a:endParaRPr sz="6000"/>
          </a:p>
        </p:txBody>
      </p:sp>
      <p:sp>
        <p:nvSpPr>
          <p:cNvPr id="1449" name="Google Shape;1449;p1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177</a:t>
            </a:fld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1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56" name="Google Shape;1456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5" y="438150"/>
            <a:ext cx="794385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1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178</a:t>
            </a:fld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1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64" name="Google Shape;1464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538163"/>
            <a:ext cx="8096250" cy="40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1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179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75" y="1117663"/>
            <a:ext cx="7946650" cy="3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1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72" name="Google Shape;1472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00038"/>
            <a:ext cx="8229600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p1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180</a:t>
            </a:fld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1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80" name="Google Shape;1480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519113"/>
            <a:ext cx="8115300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1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181</a:t>
            </a:fld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1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88" name="Google Shape;1488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" y="371475"/>
            <a:ext cx="8134350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1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182</a:t>
            </a:fld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1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96" name="Google Shape;1496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376238"/>
            <a:ext cx="8010525" cy="43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1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183</a:t>
            </a:fld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1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04" name="Google Shape;1504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75" y="285750"/>
            <a:ext cx="741045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1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184</a:t>
            </a:fld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12" name="Google Shape;1512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75" y="533400"/>
            <a:ext cx="8248650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1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185</a:t>
            </a:fld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1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20" name="Google Shape;1520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8" y="819150"/>
            <a:ext cx="8277225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1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186</a:t>
            </a:fld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1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28" name="Google Shape;1528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690563"/>
            <a:ext cx="8229600" cy="37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p1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187</a:t>
            </a:fld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2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2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36" name="Google Shape;1536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8" y="590550"/>
            <a:ext cx="8277225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2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188</a:t>
            </a:fld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2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2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44" name="Google Shape;1544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38" y="400050"/>
            <a:ext cx="8162925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2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189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Deploying a Microservice</a:t>
            </a:r>
            <a:endParaRPr sz="6000"/>
          </a:p>
        </p:txBody>
      </p:sp>
      <p:sp>
        <p:nvSpPr>
          <p:cNvPr id="198" name="Google Shape;19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2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Continuous Delivery with Kubernetes</a:t>
            </a:r>
            <a:endParaRPr sz="6000"/>
          </a:p>
        </p:txBody>
      </p:sp>
      <p:sp>
        <p:nvSpPr>
          <p:cNvPr id="1552" name="Google Shape;1552;p2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190</a:t>
            </a:fld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2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/>
              <a:t>Characteristics of a CI/CD Pipeline</a:t>
            </a:r>
            <a:endParaRPr sz="4800"/>
          </a:p>
        </p:txBody>
      </p:sp>
      <p:sp>
        <p:nvSpPr>
          <p:cNvPr id="1559" name="Google Shape;1559;p2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191</a:t>
            </a:fld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2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2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66" name="Google Shape;1566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63" y="395288"/>
            <a:ext cx="8067675" cy="43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2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192</a:t>
            </a:fld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2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74" name="Google Shape;1574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13" y="409575"/>
            <a:ext cx="7953375" cy="43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2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193</a:t>
            </a:fld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2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2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82" name="Google Shape;1582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385763"/>
            <a:ext cx="7810500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2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194</a:t>
            </a:fld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2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2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90" name="Google Shape;1590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13" y="800100"/>
            <a:ext cx="8105775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2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195</a:t>
            </a:fld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2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98" name="Google Shape;1598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538163"/>
            <a:ext cx="8096250" cy="40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p2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196</a:t>
            </a:fld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2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2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/>
          </a:p>
        </p:txBody>
      </p:sp>
      <p:pic>
        <p:nvPicPr>
          <p:cNvPr id="1606" name="Google Shape;1606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890588"/>
            <a:ext cx="8115300" cy="3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2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197</a:t>
            </a:fld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2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14" name="Google Shape;1614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376238"/>
            <a:ext cx="8191500" cy="43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2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198</a:t>
            </a:fld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2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2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22" name="Google Shape;1622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63" y="328613"/>
            <a:ext cx="8067675" cy="44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828675"/>
            <a:ext cx="826770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63" y="1857375"/>
            <a:ext cx="76104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2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2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30" name="Google Shape;1630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8" y="914400"/>
            <a:ext cx="8086725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2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200</a:t>
            </a:fld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2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2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38" name="Google Shape;1638;p2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201</a:t>
            </a:fld>
            <a:endParaRPr/>
          </a:p>
        </p:txBody>
      </p:sp>
      <p:pic>
        <p:nvPicPr>
          <p:cNvPr id="1639" name="Google Shape;1639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38" y="904875"/>
            <a:ext cx="816292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2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2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46" name="Google Shape;1646;p2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202</a:t>
            </a:fld>
            <a:endParaRPr/>
          </a:p>
        </p:txBody>
      </p:sp>
      <p:pic>
        <p:nvPicPr>
          <p:cNvPr id="1647" name="Google Shape;1647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962025"/>
            <a:ext cx="81153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2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2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54" name="Google Shape;1654;p2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203</a:t>
            </a:fld>
            <a:endParaRPr/>
          </a:p>
        </p:txBody>
      </p:sp>
      <p:pic>
        <p:nvPicPr>
          <p:cNvPr id="1655" name="Google Shape;1655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457200"/>
            <a:ext cx="8115300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2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2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62" name="Google Shape;1662;p2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204</a:t>
            </a:fld>
            <a:endParaRPr/>
          </a:p>
        </p:txBody>
      </p:sp>
      <p:pic>
        <p:nvPicPr>
          <p:cNvPr id="1663" name="Google Shape;1663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428625"/>
            <a:ext cx="7239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217"/>
          <p:cNvSpPr txBox="1">
            <a:spLocks noGrp="1"/>
          </p:cNvSpPr>
          <p:nvPr>
            <p:ph type="body" idx="1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Configuring CD with GitLab</a:t>
            </a:r>
            <a:endParaRPr sz="6000"/>
          </a:p>
        </p:txBody>
      </p:sp>
      <p:sp>
        <p:nvSpPr>
          <p:cNvPr id="1670" name="Google Shape;1670;p2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205</a:t>
            </a:fld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2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2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77" name="Google Shape;1677;p2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206</a:t>
            </a:fld>
            <a:endParaRPr/>
          </a:p>
        </p:txBody>
      </p:sp>
      <p:pic>
        <p:nvPicPr>
          <p:cNvPr id="1678" name="Google Shape;1678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" y="842963"/>
            <a:ext cx="784860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2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2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85" name="Google Shape;1685;p2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207</a:t>
            </a:fld>
            <a:endParaRPr/>
          </a:p>
        </p:txBody>
      </p:sp>
      <p:pic>
        <p:nvPicPr>
          <p:cNvPr id="1686" name="Google Shape;1686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490538"/>
            <a:ext cx="8115300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2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93" name="Google Shape;1693;p2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208</a:t>
            </a:fld>
            <a:endParaRPr/>
          </a:p>
        </p:txBody>
      </p:sp>
      <p:pic>
        <p:nvPicPr>
          <p:cNvPr id="1694" name="Google Shape;1694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38" y="552450"/>
            <a:ext cx="8315325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2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2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01" name="Google Shape;1701;p2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209</a:t>
            </a:fld>
            <a:endParaRPr/>
          </a:p>
        </p:txBody>
      </p:sp>
      <p:pic>
        <p:nvPicPr>
          <p:cNvPr id="1702" name="Google Shape;1702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385763"/>
            <a:ext cx="79629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" y="481013"/>
            <a:ext cx="8058150" cy="4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2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2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09" name="Google Shape;1709;p2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210</a:t>
            </a:fld>
            <a:endParaRPr/>
          </a:p>
        </p:txBody>
      </p:sp>
      <p:pic>
        <p:nvPicPr>
          <p:cNvPr id="1710" name="Google Shape;1710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38" y="623888"/>
            <a:ext cx="823912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2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17" name="Google Shape;1717;p2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211</a:t>
            </a:fld>
            <a:endParaRPr/>
          </a:p>
        </p:txBody>
      </p:sp>
      <p:pic>
        <p:nvPicPr>
          <p:cNvPr id="1718" name="Google Shape;1718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847725"/>
            <a:ext cx="809625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2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2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25" name="Google Shape;1725;p2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212</a:t>
            </a:fld>
            <a:endParaRPr/>
          </a:p>
        </p:txBody>
      </p:sp>
      <p:pic>
        <p:nvPicPr>
          <p:cNvPr id="1726" name="Google Shape;1726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3" y="361950"/>
            <a:ext cx="8143875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2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2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33" name="Google Shape;1733;p2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213</a:t>
            </a:fld>
            <a:endParaRPr/>
          </a:p>
        </p:txBody>
      </p:sp>
      <p:pic>
        <p:nvPicPr>
          <p:cNvPr id="1734" name="Google Shape;1734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63" y="490538"/>
            <a:ext cx="7991475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41" name="Google Shape;1741;p2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214</a:t>
            </a:fld>
            <a:endParaRPr/>
          </a:p>
        </p:txBody>
      </p:sp>
      <p:pic>
        <p:nvPicPr>
          <p:cNvPr id="1742" name="Google Shape;1742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371475"/>
            <a:ext cx="8115300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2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2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49" name="Google Shape;1749;p2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215</a:t>
            </a:fld>
            <a:endParaRPr/>
          </a:p>
        </p:txBody>
      </p:sp>
      <p:pic>
        <p:nvPicPr>
          <p:cNvPr id="1750" name="Google Shape;1750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88" y="400050"/>
            <a:ext cx="8124825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2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2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57" name="Google Shape;1757;p2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216</a:t>
            </a:fld>
            <a:endParaRPr/>
          </a:p>
        </p:txBody>
      </p:sp>
      <p:pic>
        <p:nvPicPr>
          <p:cNvPr id="1758" name="Google Shape;1758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88" y="342900"/>
            <a:ext cx="8048625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2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65" name="Google Shape;1765;p2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217</a:t>
            </a:fld>
            <a:endParaRPr/>
          </a:p>
        </p:txBody>
      </p:sp>
      <p:pic>
        <p:nvPicPr>
          <p:cNvPr id="1766" name="Google Shape;1766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38" y="438150"/>
            <a:ext cx="8162925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2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2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73" name="Google Shape;1773;p2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218</a:t>
            </a:fld>
            <a:endParaRPr/>
          </a:p>
        </p:txBody>
      </p:sp>
      <p:pic>
        <p:nvPicPr>
          <p:cNvPr id="1774" name="Google Shape;1774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3" y="595313"/>
            <a:ext cx="8143875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2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2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81" name="Google Shape;1781;p2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219</a:t>
            </a:fld>
            <a:endParaRPr/>
          </a:p>
        </p:txBody>
      </p:sp>
      <p:pic>
        <p:nvPicPr>
          <p:cNvPr id="1782" name="Google Shape;1782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38" y="533400"/>
            <a:ext cx="8391525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38" y="700088"/>
            <a:ext cx="8239125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2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2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89" name="Google Shape;1789;p2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220</a:t>
            </a:fld>
            <a:endParaRPr/>
          </a:p>
        </p:txBody>
      </p:sp>
      <p:pic>
        <p:nvPicPr>
          <p:cNvPr id="1790" name="Google Shape;1790;p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38" y="400050"/>
            <a:ext cx="7477125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2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2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97" name="Google Shape;1797;p2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221</a:t>
            </a:fld>
            <a:endParaRPr/>
          </a:p>
        </p:txBody>
      </p:sp>
      <p:pic>
        <p:nvPicPr>
          <p:cNvPr id="1798" name="Google Shape;1798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38" y="928688"/>
            <a:ext cx="823912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2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2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05" name="Google Shape;1805;p2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222</a:t>
            </a:fld>
            <a:endParaRPr/>
          </a:p>
        </p:txBody>
      </p:sp>
      <p:pic>
        <p:nvPicPr>
          <p:cNvPr id="1806" name="Google Shape;1806;p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519113"/>
            <a:ext cx="842010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2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2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13" name="Google Shape;1813;p2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223</a:t>
            </a:fld>
            <a:endParaRPr/>
          </a:p>
        </p:txBody>
      </p:sp>
      <p:pic>
        <p:nvPicPr>
          <p:cNvPr id="1814" name="Google Shape;1814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523875"/>
            <a:ext cx="8229600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2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2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21" name="Google Shape;1821;p2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224</a:t>
            </a:fld>
            <a:endParaRPr/>
          </a:p>
        </p:txBody>
      </p:sp>
      <p:pic>
        <p:nvPicPr>
          <p:cNvPr id="1822" name="Google Shape;1822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63" y="428625"/>
            <a:ext cx="8296275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2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2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29" name="Google Shape;1829;p2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225</a:t>
            </a:fld>
            <a:endParaRPr/>
          </a:p>
        </p:txBody>
      </p:sp>
      <p:pic>
        <p:nvPicPr>
          <p:cNvPr id="1830" name="Google Shape;1830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13" y="538163"/>
            <a:ext cx="8334375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2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2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37" name="Google Shape;1837;p2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226</a:t>
            </a:fld>
            <a:endParaRPr/>
          </a:p>
        </p:txBody>
      </p:sp>
      <p:pic>
        <p:nvPicPr>
          <p:cNvPr id="1838" name="Google Shape;1838;p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604838"/>
            <a:ext cx="828675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2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45" name="Google Shape;1845;p2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227</a:t>
            </a:fld>
            <a:endParaRPr/>
          </a:p>
        </p:txBody>
      </p:sp>
      <p:pic>
        <p:nvPicPr>
          <p:cNvPr id="1846" name="Google Shape;1846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75" y="928688"/>
            <a:ext cx="824865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Setting up Helm</a:t>
            </a:r>
            <a:endParaRPr sz="6000"/>
          </a:p>
        </p:txBody>
      </p:sp>
      <p:sp>
        <p:nvSpPr>
          <p:cNvPr id="1853" name="Google Shape;1853;p2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228</a:t>
            </a:fld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2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2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60" name="Google Shape;1860;p2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229</a:t>
            </a:fld>
            <a:endParaRPr/>
          </a:p>
        </p:txBody>
      </p:sp>
      <p:pic>
        <p:nvPicPr>
          <p:cNvPr id="1861" name="Google Shape;1861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38" y="457200"/>
            <a:ext cx="7858125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3" y="666750"/>
            <a:ext cx="81438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2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68" name="Google Shape;1868;p2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230</a:t>
            </a:fld>
            <a:endParaRPr/>
          </a:p>
        </p:txBody>
      </p:sp>
      <p:pic>
        <p:nvPicPr>
          <p:cNvPr id="1869" name="Google Shape;1869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595313"/>
            <a:ext cx="8229600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2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76" name="Google Shape;1876;p2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231</a:t>
            </a:fld>
            <a:endParaRPr/>
          </a:p>
        </p:txBody>
      </p:sp>
      <p:pic>
        <p:nvPicPr>
          <p:cNvPr id="1877" name="Google Shape;1877;p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88" y="623888"/>
            <a:ext cx="835342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84" name="Google Shape;1884;p2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232</a:t>
            </a:fld>
            <a:endParaRPr/>
          </a:p>
        </p:txBody>
      </p:sp>
      <p:pic>
        <p:nvPicPr>
          <p:cNvPr id="1885" name="Google Shape;188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63" y="414338"/>
            <a:ext cx="8067675" cy="43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92" name="Google Shape;1892;p2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233</a:t>
            </a:fld>
            <a:endParaRPr/>
          </a:p>
        </p:txBody>
      </p:sp>
      <p:pic>
        <p:nvPicPr>
          <p:cNvPr id="1893" name="Google Shape;189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13" y="495300"/>
            <a:ext cx="8029575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2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2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00" name="Google Shape;1900;p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234</a:t>
            </a:fld>
            <a:endParaRPr/>
          </a:p>
        </p:txBody>
      </p:sp>
      <p:pic>
        <p:nvPicPr>
          <p:cNvPr id="1901" name="Google Shape;1901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5300"/>
            <a:ext cx="822960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2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08" name="Google Shape;1908;p2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235</a:t>
            </a:fld>
            <a:endParaRPr/>
          </a:p>
        </p:txBody>
      </p:sp>
      <p:pic>
        <p:nvPicPr>
          <p:cNvPr id="1909" name="Google Shape;190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63" y="390525"/>
            <a:ext cx="7762875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2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16" name="Google Shape;1916;p2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236</a:t>
            </a:fld>
            <a:endParaRPr/>
          </a:p>
        </p:txBody>
      </p:sp>
      <p:pic>
        <p:nvPicPr>
          <p:cNvPr id="1917" name="Google Shape;191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495300"/>
            <a:ext cx="817245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2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24" name="Google Shape;1924;p2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237</a:t>
            </a:fld>
            <a:endParaRPr/>
          </a:p>
        </p:txBody>
      </p:sp>
      <p:pic>
        <p:nvPicPr>
          <p:cNvPr id="1925" name="Google Shape;1925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333375"/>
            <a:ext cx="769620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2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2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32" name="Google Shape;1932;p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238</a:t>
            </a:fld>
            <a:endParaRPr/>
          </a:p>
        </p:txBody>
      </p:sp>
      <p:pic>
        <p:nvPicPr>
          <p:cNvPr id="1933" name="Google Shape;1933;p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263" y="342900"/>
            <a:ext cx="753427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Using Helm in CI</a:t>
            </a:r>
            <a:endParaRPr sz="6000"/>
          </a:p>
        </p:txBody>
      </p:sp>
      <p:sp>
        <p:nvSpPr>
          <p:cNvPr id="1940" name="Google Shape;1940;p2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239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Defining a Pod</a:t>
            </a:r>
            <a:endParaRPr sz="6000"/>
          </a:p>
        </p:txBody>
      </p:sp>
      <p:sp>
        <p:nvSpPr>
          <p:cNvPr id="237" name="Google Shape;23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2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47" name="Google Shape;1947;p2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240</a:t>
            </a:fld>
            <a:endParaRPr/>
          </a:p>
        </p:txBody>
      </p:sp>
      <p:pic>
        <p:nvPicPr>
          <p:cNvPr id="1948" name="Google Shape;194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38" y="323850"/>
            <a:ext cx="7324725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2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2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55" name="Google Shape;1955;p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241</a:t>
            </a:fld>
            <a:endParaRPr/>
          </a:p>
        </p:txBody>
      </p:sp>
      <p:pic>
        <p:nvPicPr>
          <p:cNvPr id="1956" name="Google Shape;195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371475"/>
            <a:ext cx="8010525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2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2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63" name="Google Shape;1963;p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242</a:t>
            </a:fld>
            <a:endParaRPr/>
          </a:p>
        </p:txBody>
      </p:sp>
      <p:pic>
        <p:nvPicPr>
          <p:cNvPr id="1964" name="Google Shape;1964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3" y="838200"/>
            <a:ext cx="818197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71" name="Google Shape;1971;p2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243</a:t>
            </a:fld>
            <a:endParaRPr/>
          </a:p>
        </p:txBody>
      </p:sp>
      <p:pic>
        <p:nvPicPr>
          <p:cNvPr id="1972" name="Google Shape;1972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390525"/>
            <a:ext cx="8096250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2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79" name="Google Shape;1979;p2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244</a:t>
            </a:fld>
            <a:endParaRPr/>
          </a:p>
        </p:txBody>
      </p:sp>
      <p:pic>
        <p:nvPicPr>
          <p:cNvPr id="1980" name="Google Shape;1980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1143000"/>
            <a:ext cx="83058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2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2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87" name="Google Shape;1987;p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245</a:t>
            </a:fld>
            <a:endParaRPr/>
          </a:p>
        </p:txBody>
      </p:sp>
      <p:pic>
        <p:nvPicPr>
          <p:cNvPr id="1988" name="Google Shape;1988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8" y="695325"/>
            <a:ext cx="8277225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2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2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95" name="Google Shape;1995;p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246</a:t>
            </a:fld>
            <a:endParaRPr/>
          </a:p>
        </p:txBody>
      </p:sp>
      <p:pic>
        <p:nvPicPr>
          <p:cNvPr id="1996" name="Google Shape;1996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552450"/>
            <a:ext cx="838200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2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03" name="Google Shape;2003;p2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247</a:t>
            </a:fld>
            <a:endParaRPr/>
          </a:p>
        </p:txBody>
      </p:sp>
      <p:pic>
        <p:nvPicPr>
          <p:cNvPr id="2004" name="Google Shape;2004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13" y="538163"/>
            <a:ext cx="8334375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11" name="Google Shape;2011;p2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248</a:t>
            </a:fld>
            <a:endParaRPr/>
          </a:p>
        </p:txBody>
      </p:sp>
      <p:pic>
        <p:nvPicPr>
          <p:cNvPr id="2012" name="Google Shape;2012;p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63" y="495300"/>
            <a:ext cx="8296275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2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2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The End</a:t>
            </a:r>
            <a:endParaRPr sz="6000"/>
          </a:p>
        </p:txBody>
      </p:sp>
      <p:sp>
        <p:nvSpPr>
          <p:cNvPr id="2019" name="Google Shape;2019;p2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249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776288"/>
            <a:ext cx="7543800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2" name="Google Shape;2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50" y="1266825"/>
            <a:ext cx="7200900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63" y="252413"/>
            <a:ext cx="8067675" cy="4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452438"/>
            <a:ext cx="8153400" cy="42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013" y="1319213"/>
            <a:ext cx="589597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Prerequisites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25" y="1179500"/>
            <a:ext cx="4200525" cy="3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213" y="709613"/>
            <a:ext cx="650557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2" name="Google Shape;2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576263"/>
            <a:ext cx="7258050" cy="3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757238"/>
            <a:ext cx="7886700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Service Resiliency and Scalability</a:t>
            </a:r>
            <a:endParaRPr sz="6000"/>
          </a:p>
        </p:txBody>
      </p:sp>
      <p:sp>
        <p:nvSpPr>
          <p:cNvPr id="308" name="Google Shape;308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>
            <a:spLocks noGrp="1"/>
          </p:cNvSpPr>
          <p:nvPr>
            <p:ph type="title"/>
          </p:nvPr>
        </p:nvSpPr>
        <p:spPr>
          <a:xfrm>
            <a:off x="-228950" y="579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830" y="139177"/>
            <a:ext cx="6962345" cy="48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3" name="Google Shape;3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" y="504825"/>
            <a:ext cx="7905750" cy="41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1" name="Google Shape;3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52488"/>
            <a:ext cx="762000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9" name="Google Shape;3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538163"/>
            <a:ext cx="8096250" cy="40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47" name="Google Shape;3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" y="247650"/>
            <a:ext cx="813435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304800"/>
            <a:ext cx="8077200" cy="45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Prerequisites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788" y="1155700"/>
            <a:ext cx="6734175" cy="3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3" name="Google Shape;3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8" y="471488"/>
            <a:ext cx="8086725" cy="4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71" name="Google Shape;3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88" y="481013"/>
            <a:ext cx="8048625" cy="4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79" name="Google Shape;3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" y="490538"/>
            <a:ext cx="8134350" cy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7" name="Google Shape;38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347663"/>
            <a:ext cx="8096250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The Kubernetes Deployment Model</a:t>
            </a:r>
            <a:endParaRPr sz="6000"/>
          </a:p>
        </p:txBody>
      </p:sp>
      <p:sp>
        <p:nvSpPr>
          <p:cNvPr id="395" name="Google Shape;395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02" name="Google Shape;40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481013"/>
            <a:ext cx="8010525" cy="4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10" name="Google Shape;4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862013"/>
            <a:ext cx="8001000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18" name="Google Shape;41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3" y="1514475"/>
            <a:ext cx="8143875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26" name="Google Shape;4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63" y="585788"/>
            <a:ext cx="7915275" cy="3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34" name="Google Shape;43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" y="576263"/>
            <a:ext cx="8134350" cy="3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Prerequisites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87" y="1066712"/>
            <a:ext cx="8418824" cy="35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42" name="Google Shape;44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3" y="566738"/>
            <a:ext cx="8181975" cy="4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50" name="Google Shape;4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63" y="385763"/>
            <a:ext cx="7305675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58" name="Google Shape;45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25" y="385763"/>
            <a:ext cx="7219950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66" name="Google Shape;4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0" y="185738"/>
            <a:ext cx="7429500" cy="47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74" name="Google Shape;4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8" y="200025"/>
            <a:ext cx="8201025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82" name="Google Shape;482;p67"/>
          <p:cNvPicPr preferRelativeResize="0"/>
          <p:nvPr/>
        </p:nvPicPr>
        <p:blipFill rotWithShape="1">
          <a:blip r:embed="rId3">
            <a:alphaModFix/>
          </a:blip>
          <a:srcRect l="3909" t="-2730" r="-3909" b="2730"/>
          <a:stretch/>
        </p:blipFill>
        <p:spPr>
          <a:xfrm>
            <a:off x="461950" y="166675"/>
            <a:ext cx="8220075" cy="48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90" name="Google Shape;49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13" y="652463"/>
            <a:ext cx="7191375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Connecting Services</a:t>
            </a:r>
            <a:endParaRPr sz="6000"/>
          </a:p>
        </p:txBody>
      </p:sp>
      <p:sp>
        <p:nvSpPr>
          <p:cNvPr id="498" name="Google Shape;498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05" name="Google Shape;50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490538"/>
            <a:ext cx="7715250" cy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13" name="Google Shape;51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88" y="623888"/>
            <a:ext cx="8124825" cy="38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688" y="1490663"/>
            <a:ext cx="5762625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21" name="Google Shape;52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538163"/>
            <a:ext cx="8001000" cy="40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29" name="Google Shape;52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" y="642938"/>
            <a:ext cx="7448550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37" name="Google Shape;53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63" y="414338"/>
            <a:ext cx="7915275" cy="43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45" name="Google Shape;54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404813"/>
            <a:ext cx="8305800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53" name="Google Shape;55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423863"/>
            <a:ext cx="8267700" cy="4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61" name="Google Shape;56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38" y="423863"/>
            <a:ext cx="8391525" cy="4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69" name="Google Shape;56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88" y="566738"/>
            <a:ext cx="8048625" cy="4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77" name="Google Shape;57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8" y="628650"/>
            <a:ext cx="8086725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85" name="Google Shape;58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3" y="619125"/>
            <a:ext cx="8181975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93" name="Google Shape;59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38" y="676275"/>
            <a:ext cx="823912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8" y="1200150"/>
            <a:ext cx="820102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01" name="Google Shape;6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88" y="166688"/>
            <a:ext cx="7439025" cy="48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09" name="Google Shape;60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00" y="138113"/>
            <a:ext cx="7391400" cy="48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HTTP Connectivity with Ingress</a:t>
            </a:r>
            <a:endParaRPr sz="6000"/>
          </a:p>
        </p:txBody>
      </p:sp>
      <p:sp>
        <p:nvSpPr>
          <p:cNvPr id="617" name="Google Shape;617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24" name="Google Shape;62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13" y="457200"/>
            <a:ext cx="6810375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32" name="Google Shape;63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13" y="576263"/>
            <a:ext cx="7953375" cy="3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40" name="Google Shape;64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3" y="381000"/>
            <a:ext cx="8143875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48" name="Google Shape;64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63" y="214313"/>
            <a:ext cx="7839075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56" name="Google Shape;65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3" y="166688"/>
            <a:ext cx="8181975" cy="48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64" name="Google Shape;66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63" y="533400"/>
            <a:ext cx="8220075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72" name="Google Shape;67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14338"/>
            <a:ext cx="8229600" cy="43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45" y="1152475"/>
            <a:ext cx="8630904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80" name="Google Shape;68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342900"/>
            <a:ext cx="8153400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88" name="Google Shape;68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671513"/>
            <a:ext cx="8305800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96" name="Google Shape;69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6688"/>
            <a:ext cx="7467600" cy="48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04" name="Google Shape;70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1062038"/>
            <a:ext cx="8420100" cy="3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12" name="Google Shape;71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13" y="1266825"/>
            <a:ext cx="8410575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20" name="Google Shape;72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13" y="476250"/>
            <a:ext cx="8105775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28" name="Google Shape;72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38" y="323850"/>
            <a:ext cx="7858125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36" name="Google Shape;73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38" y="352425"/>
            <a:ext cx="7858125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Managing the Application Lifecycle with Deployments</a:t>
            </a:r>
            <a:endParaRPr sz="6000"/>
          </a:p>
        </p:txBody>
      </p:sp>
      <p:sp>
        <p:nvSpPr>
          <p:cNvPr id="744" name="Google Shape;744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51" name="Google Shape;75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" y="376238"/>
            <a:ext cx="7905750" cy="43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281113"/>
            <a:ext cx="7886700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59" name="Google Shape;75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3" y="395288"/>
            <a:ext cx="8181975" cy="43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67" name="Google Shape;76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8" y="371475"/>
            <a:ext cx="8201025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75" name="Google Shape;77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8" y="442913"/>
            <a:ext cx="8277225" cy="42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83" name="Google Shape;78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414338"/>
            <a:ext cx="8267700" cy="43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91" name="Google Shape;79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361950"/>
            <a:ext cx="821055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1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99" name="Google Shape;79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75" y="400050"/>
            <a:ext cx="824865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07" name="Google Shape;80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25" y="180975"/>
            <a:ext cx="7524750" cy="47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1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15" name="Google Shape;81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723900"/>
            <a:ext cx="832485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23" name="Google Shape;82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88" y="633413"/>
            <a:ext cx="8353425" cy="38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31" name="Google Shape;83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185738"/>
            <a:ext cx="7239000" cy="47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13683</Words>
  <Application>Microsoft Office PowerPoint</Application>
  <PresentationFormat>On-screen Show (16:9)</PresentationFormat>
  <Paragraphs>1239</Paragraphs>
  <Slides>249</Slides>
  <Notes>249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249</vt:i4>
      </vt:variant>
    </vt:vector>
  </HeadingPairs>
  <TitlesOfParts>
    <vt:vector size="251" baseType="lpstr">
      <vt:lpstr>Arial</vt:lpstr>
      <vt:lpstr>Simple Light</vt:lpstr>
      <vt:lpstr>Getting Started with Microservices and Kubernetes: Overview</vt:lpstr>
      <vt:lpstr>PowerPoint Presentation</vt:lpstr>
      <vt:lpstr>Prerequisites</vt:lpstr>
      <vt:lpstr>Prerequisites</vt:lpstr>
      <vt:lpstr>Prerequisites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Microservices and Kubernetes: Overview</dc:title>
  <cp:lastModifiedBy>Lee, Ernesto</cp:lastModifiedBy>
  <cp:revision>1</cp:revision>
  <dcterms:modified xsi:type="dcterms:W3CDTF">2024-05-17T13:45:42Z</dcterms:modified>
</cp:coreProperties>
</file>